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5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76" r:id="rId25"/>
    <p:sldId id="377" r:id="rId26"/>
    <p:sldId id="378" r:id="rId27"/>
    <p:sldId id="379" r:id="rId28"/>
    <p:sldId id="375" r:id="rId29"/>
    <p:sldId id="380" r:id="rId30"/>
    <p:sldId id="381" r:id="rId31"/>
    <p:sldId id="382" r:id="rId32"/>
    <p:sldId id="383" r:id="rId33"/>
    <p:sldId id="384" r:id="rId34"/>
    <p:sldId id="385" r:id="rId35"/>
    <p:sldId id="386" r:id="rId36"/>
    <p:sldId id="387" r:id="rId37"/>
    <p:sldId id="388" r:id="rId38"/>
    <p:sldId id="389" r:id="rId39"/>
  </p:sldIdLst>
  <p:sldSz cx="9144000" cy="6858000" type="screen4x3"/>
  <p:notesSz cx="6858000" cy="9144000"/>
  <p:custShowLst>
    <p:custShow name="Presentazione personalizzata 1" id="0">
      <p:sldLst/>
    </p:custShow>
  </p:custShowLst>
  <p:defaultTextStyle>
    <a:defPPr>
      <a:defRPr lang="it-IT"/>
    </a:defPPr>
    <a:lvl1pPr algn="l" rtl="0" fontAlgn="base">
      <a:spcBef>
        <a:spcPct val="0"/>
      </a:spcBef>
      <a:spcAft>
        <a:spcPct val="0"/>
      </a:spcAft>
      <a:defRPr sz="1600" i="1" kern="1200">
        <a:solidFill>
          <a:schemeClr val="tx1"/>
        </a:solidFill>
        <a:latin typeface="Arial" charset="0"/>
        <a:ea typeface="MS PGothic" pitchFamily="34" charset="-128"/>
        <a:cs typeface="+mn-cs"/>
      </a:defRPr>
    </a:lvl1pPr>
    <a:lvl2pPr marL="457200" algn="l" rtl="0" fontAlgn="base">
      <a:spcBef>
        <a:spcPct val="0"/>
      </a:spcBef>
      <a:spcAft>
        <a:spcPct val="0"/>
      </a:spcAft>
      <a:defRPr sz="1600" i="1" kern="1200">
        <a:solidFill>
          <a:schemeClr val="tx1"/>
        </a:solidFill>
        <a:latin typeface="Arial" charset="0"/>
        <a:ea typeface="MS PGothic" pitchFamily="34" charset="-128"/>
        <a:cs typeface="+mn-cs"/>
      </a:defRPr>
    </a:lvl2pPr>
    <a:lvl3pPr marL="914400" algn="l" rtl="0" fontAlgn="base">
      <a:spcBef>
        <a:spcPct val="0"/>
      </a:spcBef>
      <a:spcAft>
        <a:spcPct val="0"/>
      </a:spcAft>
      <a:defRPr sz="1600" i="1" kern="1200">
        <a:solidFill>
          <a:schemeClr val="tx1"/>
        </a:solidFill>
        <a:latin typeface="Arial" charset="0"/>
        <a:ea typeface="MS PGothic" pitchFamily="34" charset="-128"/>
        <a:cs typeface="+mn-cs"/>
      </a:defRPr>
    </a:lvl3pPr>
    <a:lvl4pPr marL="1371600" algn="l" rtl="0" fontAlgn="base">
      <a:spcBef>
        <a:spcPct val="0"/>
      </a:spcBef>
      <a:spcAft>
        <a:spcPct val="0"/>
      </a:spcAft>
      <a:defRPr sz="1600" i="1" kern="1200">
        <a:solidFill>
          <a:schemeClr val="tx1"/>
        </a:solidFill>
        <a:latin typeface="Arial" charset="0"/>
        <a:ea typeface="MS PGothic" pitchFamily="34" charset="-128"/>
        <a:cs typeface="+mn-cs"/>
      </a:defRPr>
    </a:lvl4pPr>
    <a:lvl5pPr marL="1828800" algn="l" rtl="0" fontAlgn="base">
      <a:spcBef>
        <a:spcPct val="0"/>
      </a:spcBef>
      <a:spcAft>
        <a:spcPct val="0"/>
      </a:spcAft>
      <a:defRPr sz="1600" i="1" kern="1200">
        <a:solidFill>
          <a:schemeClr val="tx1"/>
        </a:solidFill>
        <a:latin typeface="Arial" charset="0"/>
        <a:ea typeface="MS PGothic" pitchFamily="34" charset="-128"/>
        <a:cs typeface="+mn-cs"/>
      </a:defRPr>
    </a:lvl5pPr>
    <a:lvl6pPr marL="2286000" algn="l" defTabSz="914400" rtl="0" eaLnBrk="1" latinLnBrk="0" hangingPunct="1">
      <a:defRPr sz="1600" i="1" kern="1200">
        <a:solidFill>
          <a:schemeClr val="tx1"/>
        </a:solidFill>
        <a:latin typeface="Arial" charset="0"/>
        <a:ea typeface="MS PGothic" pitchFamily="34" charset="-128"/>
        <a:cs typeface="+mn-cs"/>
      </a:defRPr>
    </a:lvl6pPr>
    <a:lvl7pPr marL="2743200" algn="l" defTabSz="914400" rtl="0" eaLnBrk="1" latinLnBrk="0" hangingPunct="1">
      <a:defRPr sz="1600" i="1" kern="1200">
        <a:solidFill>
          <a:schemeClr val="tx1"/>
        </a:solidFill>
        <a:latin typeface="Arial" charset="0"/>
        <a:ea typeface="MS PGothic" pitchFamily="34" charset="-128"/>
        <a:cs typeface="+mn-cs"/>
      </a:defRPr>
    </a:lvl7pPr>
    <a:lvl8pPr marL="3200400" algn="l" defTabSz="914400" rtl="0" eaLnBrk="1" latinLnBrk="0" hangingPunct="1">
      <a:defRPr sz="1600" i="1" kern="1200">
        <a:solidFill>
          <a:schemeClr val="tx1"/>
        </a:solidFill>
        <a:latin typeface="Arial" charset="0"/>
        <a:ea typeface="MS PGothic" pitchFamily="34" charset="-128"/>
        <a:cs typeface="+mn-cs"/>
      </a:defRPr>
    </a:lvl8pPr>
    <a:lvl9pPr marL="3657600" algn="l" defTabSz="914400" rtl="0" eaLnBrk="1" latinLnBrk="0" hangingPunct="1">
      <a:defRPr sz="1600" i="1"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CCECFF"/>
    <a:srgbClr val="CC9900"/>
    <a:srgbClr val="FFCC00"/>
    <a:srgbClr val="333333"/>
    <a:srgbClr val="666666"/>
    <a:srgbClr val="999999"/>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4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5" d="100"/>
          <a:sy n="95" d="100"/>
        </p:scale>
        <p:origin x="-3336" y="-8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i="0">
                <a:latin typeface="Arial" charset="0"/>
                <a:ea typeface="+mn-ea"/>
                <a:cs typeface="Arial" charset="0"/>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i="0">
                <a:cs typeface="Arial" charset="0"/>
              </a:defRPr>
            </a:lvl1pPr>
          </a:lstStyle>
          <a:p>
            <a:fld id="{4FBC67C3-88CF-45DC-A985-5BA00E0B95FD}" type="datetimeFigureOut">
              <a:rPr lang="it-IT"/>
              <a:pPr/>
              <a:t>16/12/2019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i="0">
                <a:latin typeface="Arial" charset="0"/>
                <a:ea typeface="+mn-ea"/>
                <a:cs typeface="Arial" charset="0"/>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i="0">
                <a:cs typeface="Arial" charset="0"/>
              </a:defRPr>
            </a:lvl1pPr>
          </a:lstStyle>
          <a:p>
            <a:fld id="{51BA916E-673F-47B0-BF38-BF9EEBFEC8CB}"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0">
                <a:latin typeface="Arial" charset="0"/>
                <a:ea typeface="+mn-ea"/>
                <a:cs typeface="Arial" charset="0"/>
              </a:defRPr>
            </a:lvl1pPr>
          </a:lstStyle>
          <a:p>
            <a:pPr>
              <a:defRPr/>
            </a:pPr>
            <a:endParaRPr lang="it-IT"/>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0">
                <a:cs typeface="Arial" charset="0"/>
              </a:defRPr>
            </a:lvl1pPr>
          </a:lstStyle>
          <a:p>
            <a:fld id="{168AC799-4FA1-4D9B-8730-53A899E1023A}" type="datetimeFigureOut">
              <a:rPr lang="it-IT"/>
              <a:pPr/>
              <a:t>16/12/2019</a:t>
            </a:fld>
            <a:endParaRPr lang="it-IT"/>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0">
                <a:latin typeface="Arial" charset="0"/>
                <a:ea typeface="+mn-ea"/>
                <a:cs typeface="Arial" charset="0"/>
              </a:defRPr>
            </a:lvl1pPr>
          </a:lstStyle>
          <a:p>
            <a:pPr>
              <a:defRPr/>
            </a:pPr>
            <a:endParaRPr lang="it-IT"/>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0">
                <a:cs typeface="Arial" charset="0"/>
              </a:defRPr>
            </a:lvl1pPr>
          </a:lstStyle>
          <a:p>
            <a:fld id="{1FE44057-0180-4BB7-AD6F-180FA48E5385}"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13D5339B-1A44-496A-B42B-344EB58C1DA7}" type="datetimeFigureOut">
              <a:rPr lang="it-IT"/>
              <a:pPr/>
              <a:t>16/12/2019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57EE935C-D775-4ACA-8477-6F9081FBC148}"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246D5A4D-7AB7-4782-B155-FDFCEF942EB7}" type="datetimeFigureOut">
              <a:rPr lang="it-IT"/>
              <a:pPr/>
              <a:t>16/12/2019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8AD277F9-1E0C-4D8A-ACC9-5E2633457E93}"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3C40AD4B-C9D9-42C4-8323-E971FB0DC54B}" type="datetimeFigureOut">
              <a:rPr lang="it-IT"/>
              <a:pPr/>
              <a:t>16/12/2019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DEB06436-D8F8-4EF3-AC62-25AE048D2D7D}"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i="0">
                <a:solidFill>
                  <a:srgbClr val="898989"/>
                </a:solidFill>
                <a:latin typeface="Calibri" pitchFamily="34" charset="0"/>
                <a:cs typeface="Arial" charset="0"/>
              </a:defRPr>
            </a:lvl1pPr>
          </a:lstStyle>
          <a:p>
            <a:fld id="{CC9AC033-D91F-44B8-A398-669B7E0031DE}" type="datetimeFigureOut">
              <a:rPr lang="it-IT"/>
              <a:pPr/>
              <a:t>16/12/2019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0">
                <a:solidFill>
                  <a:schemeClr val="tx1">
                    <a:tint val="75000"/>
                  </a:scheme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i="0">
                <a:solidFill>
                  <a:srgbClr val="898989"/>
                </a:solidFill>
                <a:latin typeface="Calibri" pitchFamily="34" charset="0"/>
                <a:cs typeface="Arial" charset="0"/>
              </a:defRPr>
            </a:lvl1pPr>
          </a:lstStyle>
          <a:p>
            <a:fld id="{04002041-7D9D-4E48-A4A4-1EB0AF493F9E}"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S PGothic" charset="0"/>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charset="0"/>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charset="0"/>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charset="0"/>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charset="0"/>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charset="0"/>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p:cNvSpPr>
          <p:nvPr>
            <p:ph type="ctrTitle"/>
          </p:nvPr>
        </p:nvSpPr>
        <p:spPr>
          <a:xfrm>
            <a:off x="428596" y="1773238"/>
            <a:ext cx="8358246" cy="2370142"/>
          </a:xfrm>
        </p:spPr>
        <p:txBody>
          <a:bodyPr/>
          <a:lstStyle/>
          <a:p>
            <a:r>
              <a:rPr lang="it-IT" sz="4200" b="1" dirty="0" smtClean="0">
                <a:solidFill>
                  <a:schemeClr val="accent3"/>
                </a:solidFill>
              </a:rPr>
              <a:t>The </a:t>
            </a:r>
            <a:r>
              <a:rPr lang="it-IT" sz="4200" b="1" i="1" dirty="0" smtClean="0">
                <a:solidFill>
                  <a:schemeClr val="accent3"/>
                </a:solidFill>
              </a:rPr>
              <a:t>Cultural Turn </a:t>
            </a:r>
            <a:r>
              <a:rPr lang="it-IT" sz="4200" b="1" dirty="0" smtClean="0">
                <a:solidFill>
                  <a:schemeClr val="accent3"/>
                </a:solidFill>
              </a:rPr>
              <a:t>in </a:t>
            </a:r>
            <a:r>
              <a:rPr lang="it-IT" sz="4200" b="1" dirty="0" err="1" smtClean="0">
                <a:solidFill>
                  <a:schemeClr val="accent3"/>
                </a:solidFill>
              </a:rPr>
              <a:t>Translation</a:t>
            </a:r>
            <a:r>
              <a:rPr lang="it-IT" sz="4200" b="1" dirty="0" smtClean="0">
                <a:solidFill>
                  <a:schemeClr val="accent3"/>
                </a:solidFill>
              </a:rPr>
              <a:t> </a:t>
            </a:r>
            <a:r>
              <a:rPr lang="it-IT" sz="4200" b="1" dirty="0" err="1" smtClean="0">
                <a:solidFill>
                  <a:schemeClr val="accent3"/>
                </a:solidFill>
              </a:rPr>
              <a:t>Studies</a:t>
            </a:r>
            <a:r>
              <a:rPr lang="it-IT" sz="4200" dirty="0" smtClean="0">
                <a:solidFill>
                  <a:schemeClr val="accent3"/>
                </a:solidFill>
                <a:ea typeface="MS PGothic" pitchFamily="34" charset="-128"/>
              </a:rPr>
              <a:t>  </a:t>
            </a:r>
            <a:endParaRPr lang="it-IT" sz="4200" dirty="0" smtClean="0">
              <a:solidFill>
                <a:schemeClr val="accent3"/>
              </a:solidFill>
              <a:ea typeface="MS PGothic" pitchFamily="34" charset="-128"/>
            </a:endParaRPr>
          </a:p>
        </p:txBody>
      </p:sp>
      <p:sp>
        <p:nvSpPr>
          <p:cNvPr id="7170" name="Rectangle 5"/>
          <p:cNvSpPr>
            <a:spLocks noGrp="1"/>
          </p:cNvSpPr>
          <p:nvPr>
            <p:ph type="subTitle" idx="1"/>
          </p:nvPr>
        </p:nvSpPr>
        <p:spPr>
          <a:xfrm>
            <a:off x="1214414" y="5072074"/>
            <a:ext cx="6400800" cy="589174"/>
          </a:xfrm>
        </p:spPr>
        <p:txBody>
          <a:bodyPr/>
          <a:lstStyle/>
          <a:p>
            <a:pPr>
              <a:lnSpc>
                <a:spcPct val="75000"/>
              </a:lnSpc>
            </a:pPr>
            <a:r>
              <a:rPr lang="it-IT" sz="1800" dirty="0" smtClean="0">
                <a:ea typeface="MS PGothic" pitchFamily="34" charset="-128"/>
              </a:rPr>
              <a:t>Prof</a:t>
            </a:r>
            <a:r>
              <a:rPr lang="it-IT" sz="1800" dirty="0" smtClean="0">
                <a:ea typeface="MS PGothic" pitchFamily="34" charset="-128"/>
              </a:rPr>
              <a:t>.ssa </a:t>
            </a:r>
            <a:r>
              <a:rPr lang="it-IT" sz="1800" dirty="0" smtClean="0">
                <a:ea typeface="MS PGothic" pitchFamily="34" charset="-128"/>
              </a:rPr>
              <a:t>Laura Anelli – Università Cattolica del Sacro Cuore di Milano</a:t>
            </a:r>
          </a:p>
          <a:p>
            <a:pPr>
              <a:lnSpc>
                <a:spcPct val="75000"/>
              </a:lnSpc>
            </a:pPr>
            <a:r>
              <a:rPr lang="it-IT" sz="1800" dirty="0" smtClean="0">
                <a:ea typeface="MS PGothic" pitchFamily="34" charset="-128"/>
              </a:rPr>
              <a:t> </a:t>
            </a:r>
            <a:endParaRPr lang="it-IT" sz="1800" dirty="0" smtClean="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706090"/>
          </a:xfrm>
        </p:spPr>
        <p:txBody>
          <a:bodyPr/>
          <a:lstStyle/>
          <a:p>
            <a:r>
              <a:rPr lang="it-IT" sz="2400" b="1" dirty="0" smtClean="0">
                <a:solidFill>
                  <a:schemeClr val="accent3"/>
                </a:solidFill>
              </a:rPr>
              <a:t>A </a:t>
            </a:r>
            <a:r>
              <a:rPr lang="it-IT" sz="2400" b="1" dirty="0" err="1" smtClean="0">
                <a:solidFill>
                  <a:schemeClr val="accent3"/>
                </a:solidFill>
              </a:rPr>
              <a:t>new</a:t>
            </a:r>
            <a:r>
              <a:rPr lang="it-IT" sz="2400" b="1" dirty="0" smtClean="0">
                <a:solidFill>
                  <a:schemeClr val="accent3"/>
                </a:solidFill>
              </a:rPr>
              <a:t> discipline: </a:t>
            </a:r>
            <a:r>
              <a:rPr lang="it-IT" sz="2400" b="1" i="1" dirty="0" err="1" smtClean="0">
                <a:solidFill>
                  <a:schemeClr val="accent3"/>
                </a:solidFill>
              </a:rPr>
              <a:t>Translation</a:t>
            </a:r>
            <a:r>
              <a:rPr lang="it-IT" sz="2400" b="1" i="1" dirty="0" smtClean="0">
                <a:solidFill>
                  <a:schemeClr val="accent3"/>
                </a:solidFill>
              </a:rPr>
              <a:t> </a:t>
            </a:r>
            <a:r>
              <a:rPr lang="it-IT" sz="2400" b="1" i="1" dirty="0" err="1" smtClean="0">
                <a:solidFill>
                  <a:schemeClr val="accent3"/>
                </a:solidFill>
              </a:rPr>
              <a:t>Studies</a:t>
            </a:r>
            <a:endParaRPr lang="it-IT" sz="2400" b="1" dirty="0">
              <a:solidFill>
                <a:schemeClr val="accent3"/>
              </a:solidFill>
            </a:endParaRPr>
          </a:p>
        </p:txBody>
      </p:sp>
      <p:sp>
        <p:nvSpPr>
          <p:cNvPr id="3" name="Segnaposto contenuto 2"/>
          <p:cNvSpPr>
            <a:spLocks noGrp="1"/>
          </p:cNvSpPr>
          <p:nvPr>
            <p:ph idx="1"/>
          </p:nvPr>
        </p:nvSpPr>
        <p:spPr/>
        <p:txBody>
          <a:bodyPr/>
          <a:lstStyle/>
          <a:p>
            <a:r>
              <a:rPr lang="it-IT" dirty="0" err="1" smtClean="0"/>
              <a:t>J.S.Holmes</a:t>
            </a:r>
            <a:r>
              <a:rPr lang="it-IT" dirty="0" smtClean="0"/>
              <a:t>, </a:t>
            </a:r>
            <a:r>
              <a:rPr lang="it-IT" i="1" dirty="0" smtClean="0"/>
              <a:t>The </a:t>
            </a:r>
            <a:r>
              <a:rPr lang="it-IT" i="1" dirty="0" err="1" smtClean="0"/>
              <a:t>Name</a:t>
            </a:r>
            <a:r>
              <a:rPr lang="it-IT" i="1" dirty="0" smtClean="0"/>
              <a:t> and Nature </a:t>
            </a:r>
            <a:r>
              <a:rPr lang="it-IT" i="1" dirty="0" err="1" smtClean="0"/>
              <a:t>of</a:t>
            </a:r>
            <a:r>
              <a:rPr lang="it-IT" i="1" dirty="0" smtClean="0"/>
              <a:t> </a:t>
            </a:r>
            <a:r>
              <a:rPr lang="it-IT" i="1" dirty="0" err="1" smtClean="0"/>
              <a:t>Translation</a:t>
            </a:r>
            <a:r>
              <a:rPr lang="it-IT" i="1" dirty="0" smtClean="0"/>
              <a:t> </a:t>
            </a:r>
            <a:r>
              <a:rPr lang="it-IT" i="1" dirty="0" err="1" smtClean="0"/>
              <a:t>Studies</a:t>
            </a:r>
            <a:endParaRPr lang="it-IT" dirty="0" smtClean="0"/>
          </a:p>
          <a:p>
            <a:pPr>
              <a:buFont typeface="Wingdings"/>
              <a:buChar char="à"/>
            </a:pPr>
            <a:r>
              <a:rPr lang="it-IT" i="1" dirty="0" err="1" smtClean="0">
                <a:sym typeface="Wingdings" pitchFamily="2" charset="2"/>
              </a:rPr>
              <a:t>Translation</a:t>
            </a:r>
            <a:r>
              <a:rPr lang="it-IT" i="1" dirty="0" smtClean="0">
                <a:sym typeface="Wingdings" pitchFamily="2" charset="2"/>
              </a:rPr>
              <a:t> </a:t>
            </a:r>
            <a:r>
              <a:rPr lang="it-IT" i="1" dirty="0" err="1" smtClean="0">
                <a:sym typeface="Wingdings" pitchFamily="2" charset="2"/>
              </a:rPr>
              <a:t>Studies</a:t>
            </a:r>
            <a:r>
              <a:rPr lang="it-IT" i="1" dirty="0" smtClean="0">
                <a:sym typeface="Wingdings" pitchFamily="2" charset="2"/>
              </a:rPr>
              <a:t> </a:t>
            </a:r>
            <a:endParaRPr lang="it-IT" dirty="0" smtClean="0">
              <a:sym typeface="Wingdings" pitchFamily="2" charset="2"/>
            </a:endParaRPr>
          </a:p>
          <a:p>
            <a:pPr>
              <a:buNone/>
            </a:pPr>
            <a:r>
              <a:rPr lang="it-IT" dirty="0" smtClean="0">
                <a:sym typeface="Wingdings" pitchFamily="2" charset="2"/>
              </a:rPr>
              <a:t>Three </a:t>
            </a:r>
            <a:r>
              <a:rPr lang="it-IT" dirty="0" err="1" smtClean="0">
                <a:sym typeface="Wingdings" pitchFamily="2" charset="2"/>
              </a:rPr>
              <a:t>branches</a:t>
            </a:r>
            <a:r>
              <a:rPr lang="it-IT" dirty="0" smtClean="0">
                <a:sym typeface="Wingdings" pitchFamily="2" charset="2"/>
              </a:rPr>
              <a:t>:</a:t>
            </a:r>
          </a:p>
          <a:p>
            <a:pPr marL="514350" indent="-514350">
              <a:buAutoNum type="arabicParenR"/>
            </a:pPr>
            <a:r>
              <a:rPr lang="it-IT" i="1" dirty="0" err="1" smtClean="0">
                <a:sym typeface="Wingdings" pitchFamily="2" charset="2"/>
              </a:rPr>
              <a:t>Descriptive</a:t>
            </a:r>
            <a:r>
              <a:rPr lang="it-IT" i="1" dirty="0" smtClean="0">
                <a:sym typeface="Wingdings" pitchFamily="2" charset="2"/>
              </a:rPr>
              <a:t> </a:t>
            </a:r>
            <a:r>
              <a:rPr lang="it-IT" i="1" dirty="0" err="1" smtClean="0">
                <a:sym typeface="Wingdings" pitchFamily="2" charset="2"/>
              </a:rPr>
              <a:t>Translation</a:t>
            </a:r>
            <a:r>
              <a:rPr lang="it-IT" i="1" dirty="0" smtClean="0">
                <a:sym typeface="Wingdings" pitchFamily="2" charset="2"/>
              </a:rPr>
              <a:t> </a:t>
            </a:r>
            <a:r>
              <a:rPr lang="it-IT" i="1" dirty="0" err="1" smtClean="0">
                <a:sym typeface="Wingdings" pitchFamily="2" charset="2"/>
              </a:rPr>
              <a:t>Studies</a:t>
            </a:r>
            <a:r>
              <a:rPr lang="it-IT" i="1" dirty="0" smtClean="0">
                <a:sym typeface="Wingdings" pitchFamily="2" charset="2"/>
              </a:rPr>
              <a:t> (DTS)</a:t>
            </a:r>
          </a:p>
          <a:p>
            <a:pPr marL="514350" indent="-514350">
              <a:buAutoNum type="arabicParenR"/>
            </a:pPr>
            <a:r>
              <a:rPr lang="it-IT" i="1" dirty="0" err="1" smtClean="0"/>
              <a:t>Theoretical</a:t>
            </a:r>
            <a:r>
              <a:rPr lang="it-IT" i="1" dirty="0" smtClean="0"/>
              <a:t> </a:t>
            </a:r>
            <a:r>
              <a:rPr lang="it-IT" i="1" dirty="0" err="1" smtClean="0"/>
              <a:t>Translation</a:t>
            </a:r>
            <a:r>
              <a:rPr lang="it-IT" i="1" dirty="0" smtClean="0"/>
              <a:t> </a:t>
            </a:r>
            <a:r>
              <a:rPr lang="it-IT" i="1" dirty="0" err="1" smtClean="0"/>
              <a:t>Studies</a:t>
            </a:r>
            <a:r>
              <a:rPr lang="it-IT" i="1" dirty="0" smtClean="0"/>
              <a:t> (</a:t>
            </a:r>
            <a:r>
              <a:rPr lang="it-IT" i="1" dirty="0" err="1" smtClean="0"/>
              <a:t>ThTS</a:t>
            </a:r>
            <a:r>
              <a:rPr lang="it-IT" i="1" dirty="0" smtClean="0"/>
              <a:t>)</a:t>
            </a:r>
          </a:p>
          <a:p>
            <a:pPr marL="514350" indent="-514350">
              <a:buAutoNum type="arabicParenR"/>
            </a:pPr>
            <a:r>
              <a:rPr lang="it-IT" i="1" dirty="0" err="1" smtClean="0"/>
              <a:t>Applied</a:t>
            </a:r>
            <a:r>
              <a:rPr lang="it-IT" i="1" dirty="0" smtClean="0"/>
              <a:t> </a:t>
            </a:r>
            <a:r>
              <a:rPr lang="it-IT" i="1" dirty="0" err="1" smtClean="0"/>
              <a:t>Translation</a:t>
            </a:r>
            <a:r>
              <a:rPr lang="it-IT" i="1" dirty="0" smtClean="0"/>
              <a:t> </a:t>
            </a:r>
            <a:r>
              <a:rPr lang="it-IT" i="1" dirty="0" err="1" smtClean="0"/>
              <a:t>Studies</a:t>
            </a:r>
            <a:r>
              <a:rPr lang="it-IT" i="1" dirty="0" smtClean="0"/>
              <a:t> (ATS)</a:t>
            </a:r>
            <a:endParaRPr lang="it-IT"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7864" y="274638"/>
            <a:ext cx="5338936" cy="634082"/>
          </a:xfrm>
        </p:spPr>
        <p:txBody>
          <a:bodyPr/>
          <a:lstStyle/>
          <a:p>
            <a:r>
              <a:rPr lang="it-IT" sz="2800" b="1" dirty="0" err="1" smtClean="0">
                <a:solidFill>
                  <a:schemeClr val="accent3"/>
                </a:solidFill>
              </a:rPr>
              <a:t>Descriptive</a:t>
            </a:r>
            <a:r>
              <a:rPr lang="it-IT" sz="2800" b="1" dirty="0" smtClean="0">
                <a:solidFill>
                  <a:schemeClr val="accent3"/>
                </a:solidFill>
              </a:rPr>
              <a:t> </a:t>
            </a:r>
            <a:r>
              <a:rPr lang="it-IT" sz="2800" b="1" dirty="0" err="1" smtClean="0">
                <a:solidFill>
                  <a:schemeClr val="accent3"/>
                </a:solidFill>
              </a:rPr>
              <a:t>Translation</a:t>
            </a:r>
            <a:r>
              <a:rPr lang="it-IT" sz="2800" b="1" dirty="0" smtClean="0">
                <a:solidFill>
                  <a:schemeClr val="accent3"/>
                </a:solidFill>
              </a:rPr>
              <a:t> </a:t>
            </a:r>
            <a:r>
              <a:rPr lang="it-IT" sz="2800" b="1" dirty="0" err="1" smtClean="0">
                <a:solidFill>
                  <a:schemeClr val="accent3"/>
                </a:solidFill>
              </a:rPr>
              <a:t>Studies</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err="1" smtClean="0"/>
              <a:t>They</a:t>
            </a:r>
            <a:r>
              <a:rPr lang="it-IT" dirty="0" smtClean="0"/>
              <a:t> </a:t>
            </a:r>
            <a:r>
              <a:rPr lang="it-IT" dirty="0" err="1" smtClean="0"/>
              <a:t>aim</a:t>
            </a:r>
            <a:r>
              <a:rPr lang="it-IT" dirty="0" smtClean="0"/>
              <a:t> </a:t>
            </a:r>
            <a:r>
              <a:rPr lang="it-IT" dirty="0" err="1" smtClean="0"/>
              <a:t>to</a:t>
            </a:r>
            <a:r>
              <a:rPr lang="it-IT" dirty="0" smtClean="0"/>
              <a:t> ‘</a:t>
            </a:r>
            <a:r>
              <a:rPr lang="it-IT" dirty="0" err="1" smtClean="0"/>
              <a:t>describe</a:t>
            </a:r>
            <a:r>
              <a:rPr lang="it-IT" dirty="0" smtClean="0"/>
              <a:t> </a:t>
            </a:r>
            <a:r>
              <a:rPr lang="it-IT" dirty="0" smtClean="0"/>
              <a:t>the </a:t>
            </a:r>
            <a:r>
              <a:rPr lang="it-IT" dirty="0" err="1" smtClean="0"/>
              <a:t>phenomena</a:t>
            </a:r>
            <a:r>
              <a:rPr lang="it-IT" dirty="0" smtClean="0"/>
              <a:t> </a:t>
            </a:r>
            <a:r>
              <a:rPr lang="it-IT" dirty="0" err="1" smtClean="0"/>
              <a:t>of</a:t>
            </a:r>
            <a:r>
              <a:rPr lang="it-IT" dirty="0" smtClean="0"/>
              <a:t> </a:t>
            </a:r>
            <a:r>
              <a:rPr lang="it-IT" dirty="0" err="1" smtClean="0"/>
              <a:t>translating</a:t>
            </a:r>
            <a:r>
              <a:rPr lang="it-IT" dirty="0" smtClean="0"/>
              <a:t> and </a:t>
            </a:r>
            <a:r>
              <a:rPr lang="it-IT" dirty="0" err="1" smtClean="0"/>
              <a:t>translation</a:t>
            </a:r>
            <a:r>
              <a:rPr lang="it-IT" dirty="0" smtClean="0"/>
              <a:t>(s) </a:t>
            </a:r>
            <a:r>
              <a:rPr lang="it-IT" dirty="0" err="1" smtClean="0"/>
              <a:t>as</a:t>
            </a:r>
            <a:r>
              <a:rPr lang="it-IT" dirty="0" smtClean="0"/>
              <a:t> </a:t>
            </a:r>
            <a:r>
              <a:rPr lang="it-IT" dirty="0" err="1" smtClean="0"/>
              <a:t>they</a:t>
            </a:r>
            <a:r>
              <a:rPr lang="it-IT" dirty="0" smtClean="0"/>
              <a:t> </a:t>
            </a:r>
            <a:r>
              <a:rPr lang="it-IT" dirty="0" err="1" smtClean="0"/>
              <a:t>manifest</a:t>
            </a:r>
            <a:r>
              <a:rPr lang="it-IT" dirty="0" smtClean="0"/>
              <a:t> </a:t>
            </a:r>
            <a:r>
              <a:rPr lang="it-IT" dirty="0" err="1" smtClean="0"/>
              <a:t>themselves</a:t>
            </a:r>
            <a:r>
              <a:rPr lang="it-IT" dirty="0" smtClean="0"/>
              <a:t> in the world </a:t>
            </a:r>
            <a:r>
              <a:rPr lang="it-IT" dirty="0" err="1" smtClean="0"/>
              <a:t>of</a:t>
            </a:r>
            <a:r>
              <a:rPr lang="it-IT" dirty="0" smtClean="0"/>
              <a:t> </a:t>
            </a:r>
            <a:r>
              <a:rPr lang="it-IT" dirty="0" err="1" smtClean="0"/>
              <a:t>our</a:t>
            </a:r>
            <a:r>
              <a:rPr lang="it-IT" dirty="0" smtClean="0"/>
              <a:t> </a:t>
            </a:r>
            <a:r>
              <a:rPr lang="it-IT" dirty="0" err="1" smtClean="0"/>
              <a:t>experience</a:t>
            </a:r>
            <a:r>
              <a:rPr lang="it-IT" dirty="0" smtClean="0"/>
              <a:t>’ (Holmes 1972:71)</a:t>
            </a:r>
          </a:p>
          <a:p>
            <a:pPr>
              <a:buNone/>
            </a:pPr>
            <a:r>
              <a:rPr lang="it-IT" dirty="0" err="1" smtClean="0"/>
              <a:t>They</a:t>
            </a:r>
            <a:r>
              <a:rPr lang="it-IT" dirty="0" smtClean="0"/>
              <a:t> can </a:t>
            </a:r>
            <a:r>
              <a:rPr lang="it-IT" dirty="0" err="1" smtClean="0"/>
              <a:t>be</a:t>
            </a:r>
            <a:r>
              <a:rPr lang="it-IT" dirty="0" smtClean="0"/>
              <a:t>:</a:t>
            </a:r>
          </a:p>
          <a:p>
            <a:pPr>
              <a:buFontTx/>
              <a:buChar char="-"/>
            </a:pPr>
            <a:r>
              <a:rPr lang="it-IT" i="1" dirty="0" err="1" smtClean="0"/>
              <a:t>product-oriented</a:t>
            </a:r>
            <a:r>
              <a:rPr lang="it-IT" dirty="0" smtClean="0"/>
              <a:t>, </a:t>
            </a:r>
            <a:endParaRPr lang="it-IT" dirty="0" smtClean="0"/>
          </a:p>
          <a:p>
            <a:pPr>
              <a:buFontTx/>
              <a:buChar char="-"/>
            </a:pPr>
            <a:r>
              <a:rPr lang="it-IT" i="1" dirty="0" err="1" smtClean="0"/>
              <a:t>function-oriented</a:t>
            </a:r>
            <a:r>
              <a:rPr lang="it-IT" dirty="0" smtClean="0"/>
              <a:t>, </a:t>
            </a:r>
            <a:endParaRPr lang="it-IT" dirty="0" smtClean="0"/>
          </a:p>
          <a:p>
            <a:pPr>
              <a:buFontTx/>
              <a:buChar char="-"/>
            </a:pPr>
            <a:r>
              <a:rPr lang="it-IT" i="1" dirty="0" err="1" smtClean="0"/>
              <a:t>process-oriented</a:t>
            </a:r>
            <a:r>
              <a:rPr lang="it-IT" dirty="0" smtClean="0"/>
              <a:t>.</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706090"/>
          </a:xfrm>
        </p:spPr>
        <p:txBody>
          <a:bodyPr/>
          <a:lstStyle/>
          <a:p>
            <a:r>
              <a:rPr lang="it-IT" sz="2800" b="1" dirty="0" err="1" smtClean="0">
                <a:solidFill>
                  <a:schemeClr val="accent3"/>
                </a:solidFill>
              </a:rPr>
              <a:t>Theoretical</a:t>
            </a:r>
            <a:r>
              <a:rPr lang="it-IT" sz="2800" b="1" dirty="0" smtClean="0">
                <a:solidFill>
                  <a:schemeClr val="accent3"/>
                </a:solidFill>
              </a:rPr>
              <a:t> </a:t>
            </a:r>
            <a:r>
              <a:rPr lang="it-IT" sz="2800" b="1" dirty="0" err="1" smtClean="0">
                <a:solidFill>
                  <a:schemeClr val="accent3"/>
                </a:solidFill>
              </a:rPr>
              <a:t>Translation</a:t>
            </a:r>
            <a:r>
              <a:rPr lang="it-IT" sz="2800" b="1" dirty="0" smtClean="0">
                <a:solidFill>
                  <a:schemeClr val="accent3"/>
                </a:solidFill>
              </a:rPr>
              <a:t> </a:t>
            </a:r>
            <a:r>
              <a:rPr lang="it-IT" sz="2800" b="1" dirty="0" err="1" smtClean="0">
                <a:solidFill>
                  <a:schemeClr val="accent3"/>
                </a:solidFill>
              </a:rPr>
              <a:t>Studies</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err="1" smtClean="0"/>
              <a:t>Their</a:t>
            </a:r>
            <a:r>
              <a:rPr lang="it-IT" dirty="0" smtClean="0"/>
              <a:t> </a:t>
            </a:r>
            <a:r>
              <a:rPr lang="it-IT" dirty="0" err="1" smtClean="0"/>
              <a:t>aim</a:t>
            </a:r>
            <a:r>
              <a:rPr lang="it-IT" dirty="0" smtClean="0"/>
              <a:t> </a:t>
            </a:r>
            <a:r>
              <a:rPr lang="it-IT" dirty="0" err="1" smtClean="0"/>
              <a:t>is</a:t>
            </a:r>
            <a:r>
              <a:rPr lang="it-IT" dirty="0" smtClean="0"/>
              <a:t> ‘</a:t>
            </a:r>
            <a:r>
              <a:rPr lang="it-IT" dirty="0" err="1" smtClean="0"/>
              <a:t>to</a:t>
            </a:r>
            <a:r>
              <a:rPr lang="it-IT" dirty="0" smtClean="0"/>
              <a:t> </a:t>
            </a:r>
            <a:r>
              <a:rPr lang="it-IT" dirty="0" err="1" smtClean="0"/>
              <a:t>establish</a:t>
            </a:r>
            <a:r>
              <a:rPr lang="it-IT" dirty="0" smtClean="0"/>
              <a:t> the </a:t>
            </a:r>
            <a:r>
              <a:rPr lang="it-IT" dirty="0" err="1" smtClean="0"/>
              <a:t>general</a:t>
            </a:r>
            <a:r>
              <a:rPr lang="it-IT" dirty="0" smtClean="0"/>
              <a:t> </a:t>
            </a:r>
            <a:r>
              <a:rPr lang="it-IT" dirty="0" err="1" smtClean="0"/>
              <a:t>principles</a:t>
            </a:r>
            <a:r>
              <a:rPr lang="it-IT" dirty="0" smtClean="0"/>
              <a:t> </a:t>
            </a:r>
            <a:r>
              <a:rPr lang="it-IT" dirty="0" err="1" smtClean="0"/>
              <a:t>by</a:t>
            </a:r>
            <a:r>
              <a:rPr lang="it-IT" dirty="0" smtClean="0"/>
              <a:t> </a:t>
            </a:r>
            <a:r>
              <a:rPr lang="it-IT" dirty="0" err="1" smtClean="0"/>
              <a:t>means</a:t>
            </a:r>
            <a:r>
              <a:rPr lang="it-IT" dirty="0" smtClean="0"/>
              <a:t> </a:t>
            </a:r>
            <a:r>
              <a:rPr lang="it-IT" dirty="0" err="1" smtClean="0"/>
              <a:t>of</a:t>
            </a:r>
            <a:r>
              <a:rPr lang="it-IT" dirty="0" smtClean="0"/>
              <a:t> </a:t>
            </a:r>
            <a:r>
              <a:rPr lang="it-IT" dirty="0" err="1" smtClean="0"/>
              <a:t>which</a:t>
            </a:r>
            <a:r>
              <a:rPr lang="it-IT" dirty="0" smtClean="0"/>
              <a:t> </a:t>
            </a:r>
            <a:r>
              <a:rPr lang="it-IT" dirty="0" err="1" smtClean="0"/>
              <a:t>these</a:t>
            </a:r>
            <a:r>
              <a:rPr lang="it-IT" dirty="0" smtClean="0"/>
              <a:t> </a:t>
            </a:r>
            <a:r>
              <a:rPr lang="it-IT" dirty="0" err="1" smtClean="0"/>
              <a:t>phenomena</a:t>
            </a:r>
            <a:r>
              <a:rPr lang="it-IT" dirty="0" smtClean="0"/>
              <a:t> [</a:t>
            </a:r>
            <a:r>
              <a:rPr lang="it-IT" dirty="0" err="1" smtClean="0"/>
              <a:t>of</a:t>
            </a:r>
            <a:r>
              <a:rPr lang="it-IT" dirty="0" smtClean="0"/>
              <a:t> </a:t>
            </a:r>
            <a:r>
              <a:rPr lang="it-IT" dirty="0" err="1" smtClean="0"/>
              <a:t>translation</a:t>
            </a:r>
            <a:r>
              <a:rPr lang="it-IT" dirty="0" smtClean="0"/>
              <a:t>] can </a:t>
            </a:r>
            <a:r>
              <a:rPr lang="it-IT" dirty="0" err="1" smtClean="0"/>
              <a:t>be</a:t>
            </a:r>
            <a:r>
              <a:rPr lang="it-IT" dirty="0" smtClean="0"/>
              <a:t> </a:t>
            </a:r>
            <a:r>
              <a:rPr lang="it-IT" dirty="0" err="1" smtClean="0"/>
              <a:t>explained</a:t>
            </a:r>
            <a:r>
              <a:rPr lang="it-IT" dirty="0" smtClean="0"/>
              <a:t> and </a:t>
            </a:r>
            <a:r>
              <a:rPr lang="it-IT" dirty="0" err="1" smtClean="0"/>
              <a:t>predicted</a:t>
            </a:r>
            <a:r>
              <a:rPr lang="it-IT" dirty="0" smtClean="0"/>
              <a:t>’ (Holmes 1972:71)</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7864" y="274638"/>
            <a:ext cx="5338936" cy="706090"/>
          </a:xfrm>
        </p:spPr>
        <p:txBody>
          <a:bodyPr/>
          <a:lstStyle/>
          <a:p>
            <a:r>
              <a:rPr lang="it-IT" sz="3200" b="1" dirty="0" err="1" smtClean="0">
                <a:solidFill>
                  <a:schemeClr val="accent3"/>
                </a:solidFill>
              </a:rPr>
              <a:t>Applied</a:t>
            </a:r>
            <a:r>
              <a:rPr lang="it-IT" sz="3200" b="1" dirty="0" smtClean="0">
                <a:solidFill>
                  <a:schemeClr val="accent3"/>
                </a:solidFill>
              </a:rPr>
              <a:t> </a:t>
            </a:r>
            <a:r>
              <a:rPr lang="it-IT" sz="3200" b="1" dirty="0" err="1" smtClean="0">
                <a:solidFill>
                  <a:schemeClr val="accent3"/>
                </a:solidFill>
              </a:rPr>
              <a:t>Translation</a:t>
            </a:r>
            <a:r>
              <a:rPr lang="it-IT" sz="3200" b="1" dirty="0" smtClean="0">
                <a:solidFill>
                  <a:schemeClr val="accent3"/>
                </a:solidFill>
              </a:rPr>
              <a:t> </a:t>
            </a:r>
            <a:r>
              <a:rPr lang="it-IT" sz="3200" b="1" dirty="0" err="1" smtClean="0">
                <a:solidFill>
                  <a:schemeClr val="accent3"/>
                </a:solidFill>
              </a:rPr>
              <a:t>Studies</a:t>
            </a:r>
            <a:endParaRPr lang="it-IT" sz="3200" b="1" dirty="0">
              <a:solidFill>
                <a:schemeClr val="accent3"/>
              </a:solidFill>
            </a:endParaRPr>
          </a:p>
        </p:txBody>
      </p:sp>
      <p:sp>
        <p:nvSpPr>
          <p:cNvPr id="3" name="Segnaposto contenuto 2"/>
          <p:cNvSpPr>
            <a:spLocks noGrp="1"/>
          </p:cNvSpPr>
          <p:nvPr>
            <p:ph idx="1"/>
          </p:nvPr>
        </p:nvSpPr>
        <p:spPr/>
        <p:txBody>
          <a:bodyPr/>
          <a:lstStyle/>
          <a:p>
            <a:r>
              <a:rPr lang="it-IT" dirty="0" err="1" smtClean="0"/>
              <a:t>They</a:t>
            </a:r>
            <a:r>
              <a:rPr lang="it-IT" dirty="0" smtClean="0"/>
              <a:t> deal </a:t>
            </a:r>
            <a:r>
              <a:rPr lang="it-IT" dirty="0" err="1" smtClean="0"/>
              <a:t>with</a:t>
            </a:r>
            <a:r>
              <a:rPr lang="it-IT" dirty="0" smtClean="0"/>
              <a:t>:</a:t>
            </a:r>
          </a:p>
          <a:p>
            <a:pPr lvl="1"/>
            <a:r>
              <a:rPr lang="it-IT" dirty="0" err="1" smtClean="0"/>
              <a:t>Translation</a:t>
            </a:r>
            <a:r>
              <a:rPr lang="it-IT" dirty="0" smtClean="0"/>
              <a:t> </a:t>
            </a:r>
            <a:r>
              <a:rPr lang="it-IT" dirty="0" err="1" smtClean="0"/>
              <a:t>teaching</a:t>
            </a:r>
            <a:endParaRPr lang="it-IT" dirty="0" smtClean="0"/>
          </a:p>
          <a:p>
            <a:pPr lvl="1"/>
            <a:r>
              <a:rPr lang="it-IT" dirty="0" err="1" smtClean="0"/>
              <a:t>Translation</a:t>
            </a:r>
            <a:r>
              <a:rPr lang="it-IT" dirty="0" smtClean="0"/>
              <a:t> </a:t>
            </a:r>
            <a:r>
              <a:rPr lang="it-IT" dirty="0" err="1" smtClean="0"/>
              <a:t>criticism</a:t>
            </a:r>
            <a:endParaRPr lang="it-IT" dirty="0" smtClean="0"/>
          </a:p>
          <a:p>
            <a:pPr lvl="1"/>
            <a:r>
              <a:rPr lang="it-IT" dirty="0" err="1" smtClean="0"/>
              <a:t>Translators</a:t>
            </a:r>
            <a:r>
              <a:rPr lang="it-IT" dirty="0" smtClean="0"/>
              <a:t>’ training</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31840" y="274638"/>
            <a:ext cx="5554960" cy="850106"/>
          </a:xfrm>
        </p:spPr>
        <p:txBody>
          <a:bodyPr/>
          <a:lstStyle/>
          <a:p>
            <a:r>
              <a:rPr lang="it-IT" b="1" dirty="0" smtClean="0">
                <a:solidFill>
                  <a:schemeClr val="accent3"/>
                </a:solidFill>
              </a:rPr>
              <a:t>A </a:t>
            </a:r>
            <a:r>
              <a:rPr lang="it-IT" b="1" dirty="0" err="1" smtClean="0">
                <a:solidFill>
                  <a:schemeClr val="accent3"/>
                </a:solidFill>
              </a:rPr>
              <a:t>visual</a:t>
            </a:r>
            <a:r>
              <a:rPr lang="it-IT" b="1" dirty="0" smtClean="0">
                <a:solidFill>
                  <a:schemeClr val="accent3"/>
                </a:solidFill>
              </a:rPr>
              <a:t> </a:t>
            </a:r>
            <a:r>
              <a:rPr lang="it-IT" b="1" dirty="0" err="1" smtClean="0">
                <a:solidFill>
                  <a:schemeClr val="accent3"/>
                </a:solidFill>
              </a:rPr>
              <a:t>map</a:t>
            </a:r>
            <a:endParaRPr lang="it-IT" b="1" dirty="0">
              <a:solidFill>
                <a:schemeClr val="accent3"/>
              </a:solidFill>
            </a:endParaRPr>
          </a:p>
        </p:txBody>
      </p:sp>
      <p:pic>
        <p:nvPicPr>
          <p:cNvPr id="4" name="Segnaposto contenuto 3" descr="Holmes-map-of-translation-studies-Toury-199510.png"/>
          <p:cNvPicPr>
            <a:picLocks noGrp="1" noChangeAspect="1"/>
          </p:cNvPicPr>
          <p:nvPr>
            <p:ph idx="1"/>
          </p:nvPr>
        </p:nvPicPr>
        <p:blipFill>
          <a:blip r:embed="rId2" cstate="print"/>
          <a:stretch>
            <a:fillRect/>
          </a:stretch>
        </p:blipFill>
        <p:spPr>
          <a:xfrm>
            <a:off x="539552" y="1234975"/>
            <a:ext cx="8208912" cy="5350279"/>
          </a:xfrm>
        </p:spPr>
      </p:pic>
      <p:sp>
        <p:nvSpPr>
          <p:cNvPr id="5" name="Ovale 4"/>
          <p:cNvSpPr/>
          <p:nvPr/>
        </p:nvSpPr>
        <p:spPr>
          <a:xfrm>
            <a:off x="2699792" y="3284984"/>
            <a:ext cx="1872208" cy="576064"/>
          </a:xfrm>
          <a:prstGeom prst="ellipse">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7864" y="274638"/>
            <a:ext cx="5338936" cy="706090"/>
          </a:xfrm>
        </p:spPr>
        <p:txBody>
          <a:bodyPr/>
          <a:lstStyle/>
          <a:p>
            <a:r>
              <a:rPr lang="it-IT" sz="3200" b="1" dirty="0" smtClean="0">
                <a:solidFill>
                  <a:schemeClr val="accent3"/>
                </a:solidFill>
              </a:rPr>
              <a:t>The </a:t>
            </a:r>
            <a:r>
              <a:rPr lang="it-IT" sz="3200" b="1" dirty="0" err="1" smtClean="0">
                <a:solidFill>
                  <a:schemeClr val="accent3"/>
                </a:solidFill>
              </a:rPr>
              <a:t>Polysystem</a:t>
            </a:r>
            <a:r>
              <a:rPr lang="it-IT" sz="3200" b="1" dirty="0" smtClean="0">
                <a:solidFill>
                  <a:schemeClr val="accent3"/>
                </a:solidFill>
              </a:rPr>
              <a:t> </a:t>
            </a:r>
            <a:r>
              <a:rPr lang="it-IT" sz="3200" b="1" dirty="0" err="1" smtClean="0">
                <a:solidFill>
                  <a:schemeClr val="accent3"/>
                </a:solidFill>
              </a:rPr>
              <a:t>Theory</a:t>
            </a:r>
            <a:endParaRPr lang="it-IT" sz="3200" b="1" dirty="0">
              <a:solidFill>
                <a:schemeClr val="accent3"/>
              </a:solidFill>
            </a:endParaRPr>
          </a:p>
        </p:txBody>
      </p:sp>
      <p:sp>
        <p:nvSpPr>
          <p:cNvPr id="3" name="Segnaposto contenuto 2"/>
          <p:cNvSpPr>
            <a:spLocks noGrp="1"/>
          </p:cNvSpPr>
          <p:nvPr>
            <p:ph idx="1"/>
          </p:nvPr>
        </p:nvSpPr>
        <p:spPr/>
        <p:txBody>
          <a:bodyPr/>
          <a:lstStyle/>
          <a:p>
            <a:r>
              <a:rPr lang="en-GB" sz="2400" dirty="0" err="1" smtClean="0"/>
              <a:t>Itamar</a:t>
            </a:r>
            <a:r>
              <a:rPr lang="en-GB" sz="2400" dirty="0" smtClean="0"/>
              <a:t> Even-</a:t>
            </a:r>
            <a:r>
              <a:rPr lang="en-GB" sz="2400" dirty="0" err="1" smtClean="0"/>
              <a:t>Zohar</a:t>
            </a:r>
            <a:r>
              <a:rPr lang="en-GB" sz="2400" dirty="0" smtClean="0"/>
              <a:t> (1978)</a:t>
            </a:r>
          </a:p>
          <a:p>
            <a:r>
              <a:rPr lang="en-GB" sz="2400" dirty="0" smtClean="0"/>
              <a:t>The literary system is seen as a complex </a:t>
            </a:r>
            <a:r>
              <a:rPr lang="en-GB" sz="2400" dirty="0" err="1" smtClean="0"/>
              <a:t>polysystem</a:t>
            </a:r>
            <a:r>
              <a:rPr lang="en-GB" sz="2400" dirty="0" smtClean="0"/>
              <a:t> (a dynamic system) formed by smaller systems (he moves from Russian Formalists and </a:t>
            </a:r>
            <a:r>
              <a:rPr lang="en-GB" sz="2400" dirty="0" err="1" smtClean="0"/>
              <a:t>Structuralists</a:t>
            </a:r>
            <a:r>
              <a:rPr lang="en-GB" sz="2400" dirty="0" smtClean="0"/>
              <a:t>)</a:t>
            </a:r>
          </a:p>
          <a:p>
            <a:r>
              <a:rPr lang="en-GB" sz="2400" dirty="0" smtClean="0"/>
              <a:t>These systems compete one against the others: some systems are pushed towards the centre; others are pushed towards the periphery. </a:t>
            </a:r>
          </a:p>
          <a:p>
            <a:r>
              <a:rPr lang="en-GB" sz="2400" dirty="0" smtClean="0"/>
              <a:t>Normally translations had been considered a minor literary form – periphery </a:t>
            </a:r>
            <a:endParaRPr lang="en-GB"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31840" y="260648"/>
            <a:ext cx="5482952" cy="634082"/>
          </a:xfrm>
        </p:spPr>
        <p:txBody>
          <a:bodyPr/>
          <a:lstStyle/>
          <a:p>
            <a:r>
              <a:rPr lang="it-IT" sz="3200" b="1" dirty="0" smtClean="0">
                <a:solidFill>
                  <a:schemeClr val="accent3"/>
                </a:solidFill>
              </a:rPr>
              <a:t>The </a:t>
            </a:r>
            <a:r>
              <a:rPr lang="it-IT" sz="3200" b="1" dirty="0" err="1" smtClean="0">
                <a:solidFill>
                  <a:schemeClr val="accent3"/>
                </a:solidFill>
              </a:rPr>
              <a:t>Polysystem</a:t>
            </a:r>
            <a:r>
              <a:rPr lang="it-IT" sz="3200" b="1" dirty="0" smtClean="0">
                <a:solidFill>
                  <a:schemeClr val="accent3"/>
                </a:solidFill>
              </a:rPr>
              <a:t> </a:t>
            </a:r>
            <a:r>
              <a:rPr lang="it-IT" sz="3200" b="1" dirty="0" err="1" smtClean="0">
                <a:solidFill>
                  <a:schemeClr val="accent3"/>
                </a:solidFill>
              </a:rPr>
              <a:t>Theory</a:t>
            </a:r>
            <a:r>
              <a:rPr lang="it-IT" sz="3200" b="1" dirty="0" smtClean="0">
                <a:solidFill>
                  <a:schemeClr val="accent3"/>
                </a:solidFill>
              </a:rPr>
              <a:t> (2) </a:t>
            </a:r>
            <a:endParaRPr lang="it-IT" sz="3200" dirty="0"/>
          </a:p>
        </p:txBody>
      </p:sp>
      <p:sp>
        <p:nvSpPr>
          <p:cNvPr id="3" name="Segnaposto contenuto 2"/>
          <p:cNvSpPr>
            <a:spLocks noGrp="1"/>
          </p:cNvSpPr>
          <p:nvPr>
            <p:ph idx="1"/>
          </p:nvPr>
        </p:nvSpPr>
        <p:spPr/>
        <p:txBody>
          <a:bodyPr/>
          <a:lstStyle/>
          <a:p>
            <a:r>
              <a:rPr lang="en-GB" sz="2400" dirty="0" smtClean="0"/>
              <a:t>Translation is now pushed towards the centre of the </a:t>
            </a:r>
            <a:r>
              <a:rPr lang="en-GB" sz="2400" dirty="0" err="1" smtClean="0"/>
              <a:t>polysystem</a:t>
            </a:r>
            <a:r>
              <a:rPr lang="en-GB" sz="2400" dirty="0" smtClean="0"/>
              <a:t> because it can bring innovation, establish canons,…</a:t>
            </a:r>
          </a:p>
          <a:p>
            <a:r>
              <a:rPr lang="en-GB" sz="2400" dirty="0" smtClean="0"/>
              <a:t>This is especially true for young literary systems </a:t>
            </a:r>
          </a:p>
          <a:p>
            <a:r>
              <a:rPr lang="en-GB" sz="2400" dirty="0" smtClean="0"/>
              <a:t>Translation has the power to renovate, enrich, widen the receiving language, literature and culture (</a:t>
            </a:r>
            <a:r>
              <a:rPr lang="en-GB" sz="2400" dirty="0" err="1" smtClean="0"/>
              <a:t>Nergaard</a:t>
            </a:r>
            <a:r>
              <a:rPr lang="en-GB" sz="2400" dirty="0" smtClean="0"/>
              <a:t> 1993:18)</a:t>
            </a:r>
          </a:p>
          <a:p>
            <a:pPr>
              <a:buNone/>
            </a:pPr>
            <a:endParaRPr lang="en-GB" sz="2400" dirty="0" smtClean="0"/>
          </a:p>
          <a:p>
            <a:pPr>
              <a:buFont typeface="Wingdings"/>
              <a:buChar char="à"/>
            </a:pPr>
            <a:r>
              <a:rPr lang="en-GB" sz="2400" dirty="0" smtClean="0">
                <a:sym typeface="Wingdings" pitchFamily="2" charset="2"/>
              </a:rPr>
              <a:t>Double nature of the translated text: it is a rendering of a source text but also </a:t>
            </a:r>
            <a:r>
              <a:rPr lang="it-IT" sz="2400" dirty="0" smtClean="0"/>
              <a:t>“</a:t>
            </a:r>
            <a:r>
              <a:rPr lang="it-IT" sz="2400" dirty="0" err="1" smtClean="0"/>
              <a:t>each</a:t>
            </a:r>
            <a:r>
              <a:rPr lang="it-IT" sz="2400" dirty="0" smtClean="0"/>
              <a:t> </a:t>
            </a:r>
            <a:r>
              <a:rPr lang="it-IT" sz="2400" dirty="0" err="1" smtClean="0"/>
              <a:t>translation</a:t>
            </a:r>
            <a:r>
              <a:rPr lang="it-IT" sz="2400" dirty="0" smtClean="0"/>
              <a:t> </a:t>
            </a:r>
            <a:r>
              <a:rPr lang="it-IT" sz="2400" dirty="0" err="1" smtClean="0"/>
              <a:t>is</a:t>
            </a:r>
            <a:r>
              <a:rPr lang="it-IT" sz="2400" dirty="0" smtClean="0"/>
              <a:t> a </a:t>
            </a:r>
            <a:r>
              <a:rPr lang="it-IT" sz="2400" dirty="0" err="1" smtClean="0"/>
              <a:t>creation</a:t>
            </a:r>
            <a:r>
              <a:rPr lang="it-IT" sz="2400" dirty="0" smtClean="0"/>
              <a:t> and </a:t>
            </a:r>
            <a:r>
              <a:rPr lang="it-IT" sz="2400" dirty="0" err="1" smtClean="0"/>
              <a:t>thus</a:t>
            </a:r>
            <a:r>
              <a:rPr lang="it-IT" sz="2400" dirty="0" smtClean="0"/>
              <a:t> </a:t>
            </a:r>
            <a:r>
              <a:rPr lang="it-IT" sz="2400" dirty="0" err="1" smtClean="0"/>
              <a:t>constitutes</a:t>
            </a:r>
            <a:r>
              <a:rPr lang="it-IT" sz="2400" dirty="0" smtClean="0"/>
              <a:t> a </a:t>
            </a:r>
            <a:r>
              <a:rPr lang="it-IT" sz="2400" dirty="0" err="1" smtClean="0"/>
              <a:t>unique</a:t>
            </a:r>
            <a:r>
              <a:rPr lang="it-IT" sz="2400" dirty="0" smtClean="0"/>
              <a:t> text” (Paz 1992:154</a:t>
            </a:r>
            <a:r>
              <a:rPr lang="it-IT" sz="2400" dirty="0" smtClean="0"/>
              <a:t>)</a:t>
            </a:r>
          </a:p>
          <a:p>
            <a:pPr>
              <a:buFont typeface="Wingdings"/>
              <a:buChar char="à"/>
            </a:pPr>
            <a:r>
              <a:rPr lang="it-IT" sz="2400" dirty="0" err="1" smtClean="0">
                <a:sym typeface="Wingdings" pitchFamily="2" charset="2"/>
              </a:rPr>
              <a:t>Translation</a:t>
            </a:r>
            <a:r>
              <a:rPr lang="it-IT" sz="2400" dirty="0" smtClean="0">
                <a:sym typeface="Wingdings" pitchFamily="2" charset="2"/>
              </a:rPr>
              <a:t> </a:t>
            </a:r>
            <a:r>
              <a:rPr lang="it-IT" sz="2400" dirty="0" err="1" smtClean="0">
                <a:sym typeface="Wingdings" pitchFamily="2" charset="2"/>
              </a:rPr>
              <a:t>affects</a:t>
            </a:r>
            <a:r>
              <a:rPr lang="it-IT" sz="2400" dirty="0" smtClean="0">
                <a:sym typeface="Wingdings" pitchFamily="2" charset="2"/>
              </a:rPr>
              <a:t> </a:t>
            </a:r>
            <a:r>
              <a:rPr lang="it-IT" sz="2400" dirty="0" err="1" smtClean="0">
                <a:sym typeface="Wingdings" pitchFamily="2" charset="2"/>
              </a:rPr>
              <a:t>receiving</a:t>
            </a:r>
            <a:r>
              <a:rPr lang="it-IT" sz="2400" dirty="0" smtClean="0">
                <a:sym typeface="Wingdings" pitchFamily="2" charset="2"/>
              </a:rPr>
              <a:t> cultural </a:t>
            </a:r>
            <a:r>
              <a:rPr lang="it-IT" sz="2400" dirty="0" err="1" smtClean="0">
                <a:sym typeface="Wingdings" pitchFamily="2" charset="2"/>
              </a:rPr>
              <a:t>systems</a:t>
            </a:r>
            <a:endParaRPr lang="en-GB" sz="2400" dirty="0" smtClean="0">
              <a:sym typeface="Wingdings" pitchFamily="2" charset="2"/>
            </a:endParaRPr>
          </a:p>
          <a:p>
            <a:pPr>
              <a:buNone/>
            </a:pP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5936" y="274638"/>
            <a:ext cx="4690864" cy="706090"/>
          </a:xfrm>
        </p:spPr>
        <p:txBody>
          <a:bodyPr/>
          <a:lstStyle/>
          <a:p>
            <a:r>
              <a:rPr lang="it-IT" sz="3200" b="1" dirty="0" smtClean="0">
                <a:solidFill>
                  <a:schemeClr val="accent3"/>
                </a:solidFill>
              </a:rPr>
              <a:t>Cultural </a:t>
            </a:r>
            <a:r>
              <a:rPr lang="it-IT" sz="3200" b="1" dirty="0" err="1" smtClean="0">
                <a:solidFill>
                  <a:schemeClr val="accent3"/>
                </a:solidFill>
              </a:rPr>
              <a:t>Systems</a:t>
            </a:r>
            <a:endParaRPr lang="it-IT" sz="3200" b="1" dirty="0">
              <a:solidFill>
                <a:schemeClr val="accent3"/>
              </a:solidFill>
            </a:endParaRPr>
          </a:p>
        </p:txBody>
      </p:sp>
      <p:sp>
        <p:nvSpPr>
          <p:cNvPr id="3" name="Segnaposto contenuto 2"/>
          <p:cNvSpPr>
            <a:spLocks noGrp="1"/>
          </p:cNvSpPr>
          <p:nvPr>
            <p:ph idx="1"/>
          </p:nvPr>
        </p:nvSpPr>
        <p:spPr/>
        <p:txBody>
          <a:bodyPr/>
          <a:lstStyle/>
          <a:p>
            <a:pPr>
              <a:buNone/>
            </a:pPr>
            <a:r>
              <a:rPr lang="it-IT" dirty="0" smtClean="0"/>
              <a:t>‘</a:t>
            </a:r>
            <a:r>
              <a:rPr lang="it-IT" dirty="0" err="1" smtClean="0"/>
              <a:t>cultures</a:t>
            </a:r>
            <a:r>
              <a:rPr lang="it-IT" dirty="0" smtClean="0"/>
              <a:t> </a:t>
            </a:r>
            <a:r>
              <a:rPr lang="it-IT" dirty="0" smtClean="0"/>
              <a:t>are </a:t>
            </a:r>
            <a:r>
              <a:rPr lang="it-IT" dirty="0" err="1" smtClean="0"/>
              <a:t>changeable</a:t>
            </a:r>
            <a:r>
              <a:rPr lang="it-IT" dirty="0" smtClean="0"/>
              <a:t> in </a:t>
            </a:r>
            <a:r>
              <a:rPr lang="it-IT" dirty="0" err="1" smtClean="0"/>
              <a:t>principle</a:t>
            </a:r>
            <a:r>
              <a:rPr lang="it-IT" dirty="0" smtClean="0"/>
              <a:t>, [and] </a:t>
            </a:r>
            <a:r>
              <a:rPr lang="it-IT" dirty="0" err="1" smtClean="0"/>
              <a:t>given</a:t>
            </a:r>
            <a:r>
              <a:rPr lang="it-IT" dirty="0" smtClean="0"/>
              <a:t> the </a:t>
            </a:r>
            <a:r>
              <a:rPr lang="it-IT" dirty="0" err="1" smtClean="0"/>
              <a:t>time</a:t>
            </a:r>
            <a:r>
              <a:rPr lang="it-IT" dirty="0" smtClean="0"/>
              <a:t>, [</a:t>
            </a:r>
            <a:r>
              <a:rPr lang="it-IT" dirty="0" err="1" smtClean="0"/>
              <a:t>also</a:t>
            </a:r>
            <a:r>
              <a:rPr lang="it-IT" dirty="0" smtClean="0"/>
              <a:t>] </a:t>
            </a:r>
            <a:r>
              <a:rPr lang="it-IT" dirty="0" err="1" smtClean="0"/>
              <a:t>every</a:t>
            </a:r>
            <a:r>
              <a:rPr lang="it-IT" dirty="0" smtClean="0"/>
              <a:t> single cultural system </a:t>
            </a:r>
            <a:r>
              <a:rPr lang="it-IT" dirty="0" err="1" smtClean="0"/>
              <a:t>would</a:t>
            </a:r>
            <a:r>
              <a:rPr lang="it-IT" dirty="0" smtClean="0"/>
              <a:t> </a:t>
            </a:r>
            <a:r>
              <a:rPr lang="it-IT" dirty="0" err="1" smtClean="0"/>
              <a:t>indeed</a:t>
            </a:r>
            <a:r>
              <a:rPr lang="it-IT" dirty="0" smtClean="0"/>
              <a:t> </a:t>
            </a:r>
            <a:r>
              <a:rPr lang="it-IT" dirty="0" err="1" smtClean="0"/>
              <a:t>undergo</a:t>
            </a:r>
            <a:r>
              <a:rPr lang="it-IT" dirty="0" smtClean="0"/>
              <a:t> some </a:t>
            </a:r>
            <a:r>
              <a:rPr lang="it-IT" dirty="0" err="1" smtClean="0"/>
              <a:t>change</a:t>
            </a:r>
            <a:r>
              <a:rPr lang="it-IT" dirty="0" smtClean="0"/>
              <a:t>’ </a:t>
            </a:r>
            <a:r>
              <a:rPr lang="it-IT" dirty="0" smtClean="0"/>
              <a:t>(</a:t>
            </a:r>
            <a:r>
              <a:rPr lang="it-IT" dirty="0" err="1" smtClean="0"/>
              <a:t>Toury</a:t>
            </a:r>
            <a:r>
              <a:rPr lang="it-IT" dirty="0" smtClean="0"/>
              <a:t> 2005:3</a:t>
            </a:r>
            <a:r>
              <a:rPr lang="it-IT" dirty="0" smtClean="0"/>
              <a:t>)</a:t>
            </a:r>
          </a:p>
          <a:p>
            <a:pPr>
              <a:buNone/>
            </a:pPr>
            <a:r>
              <a:rPr lang="it-IT" dirty="0" smtClean="0">
                <a:sym typeface="Wingdings" pitchFamily="2" charset="2"/>
              </a:rPr>
              <a:t> </a:t>
            </a:r>
            <a:r>
              <a:rPr lang="it-IT" dirty="0" err="1" smtClean="0">
                <a:sym typeface="Wingdings" pitchFamily="2" charset="2"/>
              </a:rPr>
              <a:t>Translation</a:t>
            </a:r>
            <a:r>
              <a:rPr lang="it-IT" dirty="0" smtClean="0">
                <a:sym typeface="Wingdings" pitchFamily="2" charset="2"/>
              </a:rPr>
              <a:t> can </a:t>
            </a:r>
            <a:r>
              <a:rPr lang="it-IT" dirty="0" err="1" smtClean="0">
                <a:sym typeface="Wingdings" pitchFamily="2" charset="2"/>
              </a:rPr>
              <a:t>be</a:t>
            </a:r>
            <a:r>
              <a:rPr lang="it-IT" dirty="0" smtClean="0">
                <a:sym typeface="Wingdings" pitchFamily="2" charset="2"/>
              </a:rPr>
              <a:t> ‘</a:t>
            </a:r>
            <a:r>
              <a:rPr lang="it-IT" dirty="0" err="1" smtClean="0"/>
              <a:t>subversive</a:t>
            </a:r>
            <a:r>
              <a:rPr lang="it-IT" dirty="0" smtClean="0"/>
              <a:t>, </a:t>
            </a:r>
            <a:r>
              <a:rPr lang="it-IT" dirty="0" err="1" smtClean="0"/>
              <a:t>innovatory</a:t>
            </a:r>
            <a:r>
              <a:rPr lang="it-IT" dirty="0" smtClean="0"/>
              <a:t> or </a:t>
            </a:r>
            <a:r>
              <a:rPr lang="it-IT" dirty="0" err="1" smtClean="0"/>
              <a:t>radical</a:t>
            </a:r>
            <a:r>
              <a:rPr lang="it-IT" dirty="0" smtClean="0"/>
              <a:t>’ </a:t>
            </a:r>
            <a:r>
              <a:rPr lang="it-IT" dirty="0" smtClean="0"/>
              <a:t>(</a:t>
            </a:r>
            <a:r>
              <a:rPr lang="it-IT" dirty="0" err="1" smtClean="0"/>
              <a:t>Bassnett</a:t>
            </a:r>
            <a:r>
              <a:rPr lang="it-IT" dirty="0" smtClean="0"/>
              <a:t> 1996:13) </a:t>
            </a:r>
            <a:r>
              <a:rPr lang="it-IT" dirty="0" smtClean="0">
                <a:sym typeface="Wingdings" pitchFamily="2" charset="2"/>
              </a:rPr>
              <a:t> </a:t>
            </a:r>
            <a:r>
              <a:rPr lang="it-IT" dirty="0" err="1" smtClean="0">
                <a:sym typeface="Wingdings" pitchFamily="2" charset="2"/>
              </a:rPr>
              <a:t>it</a:t>
            </a:r>
            <a:r>
              <a:rPr lang="it-IT" dirty="0" smtClean="0">
                <a:sym typeface="Wingdings" pitchFamily="2" charset="2"/>
              </a:rPr>
              <a:t> can </a:t>
            </a:r>
            <a:r>
              <a:rPr lang="it-IT" dirty="0" err="1" smtClean="0">
                <a:sym typeface="Wingdings" pitchFamily="2" charset="2"/>
              </a:rPr>
              <a:t>modify</a:t>
            </a:r>
            <a:r>
              <a:rPr lang="it-IT" dirty="0" smtClean="0">
                <a:sym typeface="Wingdings" pitchFamily="2" charset="2"/>
              </a:rPr>
              <a:t> and </a:t>
            </a:r>
            <a:r>
              <a:rPr lang="it-IT" dirty="0" err="1" smtClean="0">
                <a:sym typeface="Wingdings" pitchFamily="2" charset="2"/>
              </a:rPr>
              <a:t>shape</a:t>
            </a:r>
            <a:r>
              <a:rPr lang="it-IT" dirty="0" smtClean="0">
                <a:sym typeface="Wingdings" pitchFamily="2" charset="2"/>
              </a:rPr>
              <a:t> the </a:t>
            </a:r>
            <a:r>
              <a:rPr lang="it-IT" dirty="0" err="1" smtClean="0">
                <a:sym typeface="Wingdings" pitchFamily="2" charset="2"/>
              </a:rPr>
              <a:t>receiving</a:t>
            </a:r>
            <a:r>
              <a:rPr lang="it-IT" dirty="0" smtClean="0">
                <a:sym typeface="Wingdings" pitchFamily="2" charset="2"/>
              </a:rPr>
              <a:t> culture</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60648"/>
            <a:ext cx="5194920" cy="562074"/>
          </a:xfrm>
        </p:spPr>
        <p:txBody>
          <a:bodyPr/>
          <a:lstStyle/>
          <a:p>
            <a:r>
              <a:rPr lang="it-IT" sz="2800" b="1" dirty="0" smtClean="0">
                <a:solidFill>
                  <a:schemeClr val="accent3"/>
                </a:solidFill>
              </a:rPr>
              <a:t>The </a:t>
            </a:r>
            <a:r>
              <a:rPr lang="it-IT" sz="2800" b="1" dirty="0" err="1" smtClean="0">
                <a:solidFill>
                  <a:schemeClr val="accent3"/>
                </a:solidFill>
              </a:rPr>
              <a:t>Manipulation</a:t>
            </a:r>
            <a:r>
              <a:rPr lang="it-IT" sz="2800" b="1" dirty="0" smtClean="0">
                <a:solidFill>
                  <a:schemeClr val="accent3"/>
                </a:solidFill>
              </a:rPr>
              <a:t> </a:t>
            </a:r>
            <a:r>
              <a:rPr lang="it-IT" sz="2800" b="1" dirty="0" err="1" smtClean="0">
                <a:solidFill>
                  <a:schemeClr val="accent3"/>
                </a:solidFill>
              </a:rPr>
              <a:t>School</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err="1" smtClean="0"/>
              <a:t>Hermans</a:t>
            </a:r>
            <a:r>
              <a:rPr lang="it-IT" dirty="0" smtClean="0"/>
              <a:t>, 1985, </a:t>
            </a:r>
            <a:r>
              <a:rPr lang="it-IT" i="1" dirty="0" smtClean="0"/>
              <a:t>The </a:t>
            </a:r>
            <a:r>
              <a:rPr lang="it-IT" i="1" dirty="0" err="1" smtClean="0"/>
              <a:t>Manipulation</a:t>
            </a:r>
            <a:r>
              <a:rPr lang="it-IT" i="1" dirty="0" smtClean="0"/>
              <a:t> </a:t>
            </a:r>
            <a:r>
              <a:rPr lang="it-IT" i="1" dirty="0" err="1" smtClean="0"/>
              <a:t>of</a:t>
            </a:r>
            <a:r>
              <a:rPr lang="it-IT" i="1" dirty="0" smtClean="0"/>
              <a:t> </a:t>
            </a:r>
            <a:r>
              <a:rPr lang="it-IT" i="1" dirty="0" err="1" smtClean="0"/>
              <a:t>Literature</a:t>
            </a:r>
            <a:r>
              <a:rPr lang="it-IT" i="1" dirty="0" smtClean="0"/>
              <a:t>: </a:t>
            </a:r>
            <a:r>
              <a:rPr lang="it-IT" i="1" dirty="0" err="1" smtClean="0"/>
              <a:t>Studies</a:t>
            </a:r>
            <a:r>
              <a:rPr lang="it-IT" i="1" dirty="0" smtClean="0"/>
              <a:t> in </a:t>
            </a:r>
            <a:r>
              <a:rPr lang="it-IT" i="1" dirty="0" err="1" smtClean="0"/>
              <a:t>Literay</a:t>
            </a:r>
            <a:r>
              <a:rPr lang="it-IT" i="1" dirty="0" smtClean="0"/>
              <a:t> </a:t>
            </a:r>
            <a:r>
              <a:rPr lang="it-IT" i="1" dirty="0" err="1" smtClean="0"/>
              <a:t>Translation</a:t>
            </a:r>
            <a:endParaRPr lang="it-IT" i="1" dirty="0" smtClean="0"/>
          </a:p>
          <a:p>
            <a:pPr>
              <a:buNone/>
            </a:pPr>
            <a:endParaRPr lang="it-IT" i="1" dirty="0" smtClean="0"/>
          </a:p>
          <a:p>
            <a:pPr>
              <a:buFontTx/>
              <a:buChar char="-"/>
            </a:pPr>
            <a:r>
              <a:rPr lang="it-IT" sz="2800" dirty="0" smtClean="0"/>
              <a:t>Theo </a:t>
            </a:r>
            <a:r>
              <a:rPr lang="it-IT" sz="2800" dirty="0" err="1" smtClean="0"/>
              <a:t>Hermans</a:t>
            </a:r>
            <a:endParaRPr lang="it-IT" sz="2800" dirty="0" smtClean="0"/>
          </a:p>
          <a:p>
            <a:pPr>
              <a:buFontTx/>
              <a:buChar char="-"/>
            </a:pPr>
            <a:r>
              <a:rPr lang="it-IT" sz="2800" dirty="0" err="1" smtClean="0"/>
              <a:t>Gideon</a:t>
            </a:r>
            <a:r>
              <a:rPr lang="it-IT" sz="2800" dirty="0" smtClean="0"/>
              <a:t> </a:t>
            </a:r>
            <a:r>
              <a:rPr lang="it-IT" sz="2800" dirty="0" err="1" smtClean="0"/>
              <a:t>Toury</a:t>
            </a:r>
            <a:endParaRPr lang="it-IT" sz="2800" dirty="0" smtClean="0"/>
          </a:p>
          <a:p>
            <a:pPr>
              <a:buFontTx/>
              <a:buChar char="-"/>
            </a:pPr>
            <a:r>
              <a:rPr lang="it-IT" sz="2800" dirty="0" smtClean="0"/>
              <a:t>Susan </a:t>
            </a:r>
            <a:r>
              <a:rPr lang="it-IT" sz="2800" dirty="0" err="1" smtClean="0"/>
              <a:t>Bassnett</a:t>
            </a:r>
            <a:endParaRPr lang="it-IT" sz="2800" dirty="0" smtClean="0"/>
          </a:p>
          <a:p>
            <a:pPr>
              <a:buFontTx/>
              <a:buChar char="-"/>
            </a:pPr>
            <a:r>
              <a:rPr lang="it-IT" sz="2800" dirty="0" smtClean="0"/>
              <a:t>André </a:t>
            </a:r>
            <a:r>
              <a:rPr lang="it-IT" sz="2800" dirty="0" err="1" smtClean="0"/>
              <a:t>Lefevere</a:t>
            </a:r>
            <a:endParaRPr lang="it-IT"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778098"/>
          </a:xfrm>
        </p:spPr>
        <p:txBody>
          <a:bodyPr/>
          <a:lstStyle/>
          <a:p>
            <a:r>
              <a:rPr lang="it-IT" sz="2800" b="1" dirty="0" smtClean="0">
                <a:solidFill>
                  <a:schemeClr val="accent3"/>
                </a:solidFill>
              </a:rPr>
              <a:t>The </a:t>
            </a:r>
            <a:r>
              <a:rPr lang="it-IT" sz="2800" b="1" dirty="0" err="1" smtClean="0">
                <a:solidFill>
                  <a:schemeClr val="accent3"/>
                </a:solidFill>
              </a:rPr>
              <a:t>Manipulation</a:t>
            </a:r>
            <a:r>
              <a:rPr lang="it-IT" sz="2800" b="1" dirty="0" smtClean="0">
                <a:solidFill>
                  <a:schemeClr val="accent3"/>
                </a:solidFill>
              </a:rPr>
              <a:t> </a:t>
            </a:r>
            <a:r>
              <a:rPr lang="it-IT" sz="2800" b="1" dirty="0" err="1" smtClean="0">
                <a:solidFill>
                  <a:schemeClr val="accent3"/>
                </a:solidFill>
              </a:rPr>
              <a:t>School</a:t>
            </a:r>
            <a:r>
              <a:rPr lang="it-IT" sz="2800" b="1" dirty="0" smtClean="0">
                <a:solidFill>
                  <a:schemeClr val="accent3"/>
                </a:solidFill>
              </a:rPr>
              <a:t> (2)</a:t>
            </a:r>
            <a:endParaRPr lang="it-IT" sz="2800" dirty="0"/>
          </a:p>
        </p:txBody>
      </p:sp>
      <p:sp>
        <p:nvSpPr>
          <p:cNvPr id="3" name="Segnaposto contenuto 2"/>
          <p:cNvSpPr>
            <a:spLocks noGrp="1"/>
          </p:cNvSpPr>
          <p:nvPr>
            <p:ph idx="1"/>
          </p:nvPr>
        </p:nvSpPr>
        <p:spPr/>
        <p:txBody>
          <a:bodyPr/>
          <a:lstStyle/>
          <a:p>
            <a:r>
              <a:rPr lang="it-IT" sz="2800" dirty="0" err="1" smtClean="0"/>
              <a:t>Every</a:t>
            </a:r>
            <a:r>
              <a:rPr lang="it-IT" sz="2800" dirty="0" smtClean="0"/>
              <a:t> </a:t>
            </a:r>
            <a:r>
              <a:rPr lang="it-IT" sz="2800" dirty="0" err="1" smtClean="0"/>
              <a:t>translation</a:t>
            </a:r>
            <a:r>
              <a:rPr lang="it-IT" sz="2800" dirty="0" smtClean="0"/>
              <a:t> </a:t>
            </a:r>
            <a:r>
              <a:rPr lang="it-IT" sz="2800" dirty="0" err="1" smtClean="0"/>
              <a:t>is</a:t>
            </a:r>
            <a:r>
              <a:rPr lang="it-IT" sz="2800" dirty="0" smtClean="0"/>
              <a:t> a </a:t>
            </a:r>
            <a:r>
              <a:rPr lang="it-IT" sz="2800" u="sng" dirty="0" err="1" smtClean="0"/>
              <a:t>manipulation</a:t>
            </a:r>
            <a:r>
              <a:rPr lang="it-IT" sz="2800" u="sng" dirty="0" smtClean="0"/>
              <a:t> </a:t>
            </a:r>
            <a:r>
              <a:rPr lang="it-IT" sz="2800" dirty="0" err="1" smtClean="0"/>
              <a:t>of</a:t>
            </a:r>
            <a:r>
              <a:rPr lang="it-IT" sz="2800" dirty="0" smtClean="0"/>
              <a:t> the source text due </a:t>
            </a:r>
            <a:r>
              <a:rPr lang="it-IT" sz="2800" dirty="0" err="1" smtClean="0"/>
              <a:t>to</a:t>
            </a:r>
            <a:r>
              <a:rPr lang="it-IT" sz="2800" dirty="0" smtClean="0"/>
              <a:t> some </a:t>
            </a:r>
            <a:r>
              <a:rPr lang="it-IT" sz="2800" dirty="0" err="1" smtClean="0"/>
              <a:t>external</a:t>
            </a:r>
            <a:r>
              <a:rPr lang="it-IT" sz="2800" dirty="0" smtClean="0"/>
              <a:t> </a:t>
            </a:r>
            <a:r>
              <a:rPr lang="it-IT" sz="2800" dirty="0" err="1" smtClean="0"/>
              <a:t>factors</a:t>
            </a:r>
            <a:r>
              <a:rPr lang="it-IT" sz="2800" dirty="0" smtClean="0"/>
              <a:t> </a:t>
            </a:r>
            <a:r>
              <a:rPr lang="it-IT" sz="2800" dirty="0" err="1" smtClean="0"/>
              <a:t>such</a:t>
            </a:r>
            <a:r>
              <a:rPr lang="it-IT" sz="2800" dirty="0" smtClean="0"/>
              <a:t> </a:t>
            </a:r>
            <a:r>
              <a:rPr lang="it-IT" sz="2800" dirty="0" err="1" smtClean="0"/>
              <a:t>as</a:t>
            </a:r>
            <a:r>
              <a:rPr lang="it-IT" sz="2800" dirty="0" smtClean="0"/>
              <a:t>:</a:t>
            </a:r>
          </a:p>
          <a:p>
            <a:pPr lvl="1"/>
            <a:r>
              <a:rPr lang="it-IT" dirty="0" err="1" smtClean="0"/>
              <a:t>Historical</a:t>
            </a:r>
            <a:r>
              <a:rPr lang="it-IT" dirty="0" smtClean="0"/>
              <a:t> </a:t>
            </a:r>
            <a:r>
              <a:rPr lang="it-IT" dirty="0" err="1" smtClean="0"/>
              <a:t>period</a:t>
            </a:r>
            <a:endParaRPr lang="it-IT" dirty="0" smtClean="0"/>
          </a:p>
          <a:p>
            <a:pPr lvl="1"/>
            <a:r>
              <a:rPr lang="it-IT" dirty="0" err="1" smtClean="0"/>
              <a:t>Who</a:t>
            </a:r>
            <a:r>
              <a:rPr lang="it-IT" dirty="0" smtClean="0"/>
              <a:t> </a:t>
            </a:r>
            <a:r>
              <a:rPr lang="it-IT" dirty="0" err="1" smtClean="0"/>
              <a:t>commissioned</a:t>
            </a:r>
            <a:r>
              <a:rPr lang="it-IT" dirty="0" smtClean="0"/>
              <a:t> the </a:t>
            </a:r>
            <a:r>
              <a:rPr lang="it-IT" dirty="0" err="1" smtClean="0"/>
              <a:t>translation</a:t>
            </a:r>
            <a:r>
              <a:rPr lang="it-IT" dirty="0" smtClean="0"/>
              <a:t> and </a:t>
            </a:r>
            <a:r>
              <a:rPr lang="it-IT" dirty="0" err="1" smtClean="0"/>
              <a:t>for</a:t>
            </a:r>
            <a:r>
              <a:rPr lang="it-IT" dirty="0" smtClean="0"/>
              <a:t> </a:t>
            </a:r>
            <a:r>
              <a:rPr lang="it-IT" dirty="0" err="1" smtClean="0"/>
              <a:t>which</a:t>
            </a:r>
            <a:r>
              <a:rPr lang="it-IT" dirty="0" smtClean="0"/>
              <a:t> </a:t>
            </a:r>
            <a:r>
              <a:rPr lang="it-IT" dirty="0" err="1" smtClean="0"/>
              <a:t>reasons</a:t>
            </a:r>
            <a:endParaRPr lang="it-IT" dirty="0" smtClean="0"/>
          </a:p>
          <a:p>
            <a:pPr lvl="1"/>
            <a:r>
              <a:rPr lang="it-IT" dirty="0" err="1" smtClean="0"/>
              <a:t>Socio-cultural</a:t>
            </a:r>
            <a:r>
              <a:rPr lang="it-IT" dirty="0" smtClean="0"/>
              <a:t> </a:t>
            </a:r>
            <a:r>
              <a:rPr lang="it-IT" dirty="0" err="1" smtClean="0"/>
              <a:t>context</a:t>
            </a:r>
            <a:endParaRPr lang="it-IT" dirty="0" smtClean="0"/>
          </a:p>
          <a:p>
            <a:pPr lvl="1"/>
            <a:r>
              <a:rPr lang="it-IT" dirty="0" err="1" smtClean="0"/>
              <a:t>Receiving</a:t>
            </a:r>
            <a:r>
              <a:rPr lang="it-IT" dirty="0" smtClean="0"/>
              <a:t> culture</a:t>
            </a:r>
          </a:p>
          <a:p>
            <a:pPr lvl="1">
              <a:buNone/>
            </a:pPr>
            <a:r>
              <a:rPr lang="it-IT" dirty="0" smtClean="0"/>
              <a:t>(</a:t>
            </a:r>
            <a:r>
              <a:rPr lang="it-IT" dirty="0" err="1" smtClean="0"/>
              <a:t>Lefevere</a:t>
            </a:r>
            <a:r>
              <a:rPr lang="it-IT" dirty="0" smtClean="0"/>
              <a:t> 1992:</a:t>
            </a:r>
            <a:r>
              <a:rPr lang="it-IT" dirty="0" err="1" smtClean="0"/>
              <a:t>viii</a:t>
            </a:r>
            <a:r>
              <a:rPr lang="it-IT" dirty="0" smtClean="0"/>
              <a:t>)</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634082"/>
          </a:xfrm>
        </p:spPr>
        <p:txBody>
          <a:bodyPr/>
          <a:lstStyle/>
          <a:p>
            <a:r>
              <a:rPr lang="it-IT" sz="3600" b="1" dirty="0" err="1" smtClean="0">
                <a:solidFill>
                  <a:schemeClr val="accent3"/>
                </a:solidFill>
              </a:rPr>
              <a:t>Outline</a:t>
            </a:r>
            <a:endParaRPr lang="it-IT" sz="3600" b="1" dirty="0">
              <a:solidFill>
                <a:schemeClr val="accent3"/>
              </a:solidFill>
            </a:endParaRPr>
          </a:p>
        </p:txBody>
      </p:sp>
      <p:sp>
        <p:nvSpPr>
          <p:cNvPr id="3" name="Segnaposto contenuto 2"/>
          <p:cNvSpPr>
            <a:spLocks noGrp="1"/>
          </p:cNvSpPr>
          <p:nvPr>
            <p:ph idx="1"/>
          </p:nvPr>
        </p:nvSpPr>
        <p:spPr/>
        <p:txBody>
          <a:bodyPr/>
          <a:lstStyle/>
          <a:p>
            <a:pPr marL="514350" indent="-514350">
              <a:buAutoNum type="arabicParenR"/>
            </a:pPr>
            <a:r>
              <a:rPr lang="en-GB" sz="2400" dirty="0" smtClean="0"/>
              <a:t>What is translation?</a:t>
            </a:r>
          </a:p>
          <a:p>
            <a:pPr marL="514350" indent="-514350">
              <a:buAutoNum type="arabicParenR"/>
            </a:pPr>
            <a:r>
              <a:rPr lang="en-GB" sz="2400" dirty="0" smtClean="0"/>
              <a:t>Translation from its origins to </a:t>
            </a:r>
            <a:r>
              <a:rPr lang="en-GB" sz="2400" i="1" dirty="0" smtClean="0"/>
              <a:t>Translation Studies</a:t>
            </a:r>
            <a:endParaRPr lang="en-GB" sz="2400" dirty="0" smtClean="0"/>
          </a:p>
          <a:p>
            <a:pPr marL="514350" indent="-514350">
              <a:buAutoNum type="arabicParenR"/>
            </a:pPr>
            <a:r>
              <a:rPr lang="en-GB" sz="2400" i="1" dirty="0" smtClean="0"/>
              <a:t>Descriptive Translation Studies</a:t>
            </a:r>
          </a:p>
          <a:p>
            <a:pPr marL="514350" indent="-514350">
              <a:buAutoNum type="arabicParenR"/>
            </a:pPr>
            <a:r>
              <a:rPr lang="en-GB" sz="2400" i="1" dirty="0" err="1" smtClean="0"/>
              <a:t>Polysystem</a:t>
            </a:r>
            <a:r>
              <a:rPr lang="en-GB" sz="2400" i="1" dirty="0" smtClean="0"/>
              <a:t> Theory – </a:t>
            </a:r>
            <a:r>
              <a:rPr lang="en-GB" sz="2400" dirty="0" err="1" smtClean="0"/>
              <a:t>Itamar</a:t>
            </a:r>
            <a:r>
              <a:rPr lang="en-GB" sz="2400" dirty="0" smtClean="0"/>
              <a:t> Even-</a:t>
            </a:r>
            <a:r>
              <a:rPr lang="en-GB" sz="2400" dirty="0" err="1" smtClean="0"/>
              <a:t>Zohar</a:t>
            </a:r>
            <a:endParaRPr lang="en-GB" sz="2400" dirty="0" smtClean="0"/>
          </a:p>
          <a:p>
            <a:pPr marL="514350" indent="-514350">
              <a:buAutoNum type="arabicParenR"/>
            </a:pPr>
            <a:r>
              <a:rPr lang="en-GB" sz="2400" dirty="0" smtClean="0"/>
              <a:t>The Manipulation School</a:t>
            </a:r>
          </a:p>
          <a:p>
            <a:pPr marL="514350" indent="-514350">
              <a:buAutoNum type="arabicParenR"/>
            </a:pPr>
            <a:r>
              <a:rPr lang="en-GB" sz="2400" dirty="0" smtClean="0"/>
              <a:t>The </a:t>
            </a:r>
            <a:r>
              <a:rPr lang="en-GB" sz="2400" i="1" dirty="0" smtClean="0"/>
              <a:t>cultural turn</a:t>
            </a:r>
            <a:endParaRPr lang="en-GB" sz="2400" dirty="0" smtClean="0"/>
          </a:p>
          <a:p>
            <a:pPr marL="514350" indent="-514350">
              <a:buAutoNum type="arabicParenR"/>
            </a:pPr>
            <a:r>
              <a:rPr lang="en-GB" sz="2400" dirty="0" smtClean="0"/>
              <a:t>For a definition of culture</a:t>
            </a:r>
          </a:p>
          <a:p>
            <a:pPr marL="514350" indent="-514350">
              <a:buAutoNum type="arabicParenR"/>
            </a:pPr>
            <a:r>
              <a:rPr lang="en-GB" sz="2400" dirty="0" smtClean="0"/>
              <a:t>The challenges of translation </a:t>
            </a:r>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75856" y="274638"/>
            <a:ext cx="5410944" cy="634082"/>
          </a:xfrm>
        </p:spPr>
        <p:txBody>
          <a:bodyPr/>
          <a:lstStyle/>
          <a:p>
            <a:r>
              <a:rPr lang="it-IT" sz="2800" b="1" dirty="0" smtClean="0">
                <a:solidFill>
                  <a:schemeClr val="accent3"/>
                </a:solidFill>
              </a:rPr>
              <a:t>The </a:t>
            </a:r>
            <a:r>
              <a:rPr lang="it-IT" sz="2800" b="1" dirty="0" err="1" smtClean="0">
                <a:solidFill>
                  <a:schemeClr val="accent3"/>
                </a:solidFill>
              </a:rPr>
              <a:t>receiving</a:t>
            </a:r>
            <a:r>
              <a:rPr lang="it-IT" sz="2800" b="1" dirty="0" smtClean="0">
                <a:solidFill>
                  <a:schemeClr val="accent3"/>
                </a:solidFill>
              </a:rPr>
              <a:t> cultural system </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dirty="0" smtClean="0"/>
              <a:t>When analysing a translation, it is important to consider not only the linguistic factors but also the </a:t>
            </a:r>
            <a:r>
              <a:rPr lang="en-GB" u="sng" dirty="0" smtClean="0"/>
              <a:t>receiving cultural system</a:t>
            </a:r>
          </a:p>
          <a:p>
            <a:pPr>
              <a:buNone/>
            </a:pPr>
            <a:r>
              <a:rPr lang="en-GB" dirty="0" smtClean="0">
                <a:sym typeface="Wingdings" pitchFamily="2" charset="2"/>
              </a:rPr>
              <a:t> This can influence not only how texts are translated but also which texts are translated</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35896" y="274638"/>
            <a:ext cx="5050904" cy="634082"/>
          </a:xfrm>
        </p:spPr>
        <p:txBody>
          <a:bodyPr/>
          <a:lstStyle/>
          <a:p>
            <a:r>
              <a:rPr lang="it-IT" sz="2800" b="1" dirty="0" smtClean="0">
                <a:solidFill>
                  <a:schemeClr val="accent3"/>
                </a:solidFill>
              </a:rPr>
              <a:t>The </a:t>
            </a:r>
            <a:r>
              <a:rPr lang="it-IT" sz="2800" b="1" i="1" dirty="0" smtClean="0">
                <a:solidFill>
                  <a:schemeClr val="accent3"/>
                </a:solidFill>
              </a:rPr>
              <a:t>Cultural Turn </a:t>
            </a:r>
            <a:r>
              <a:rPr lang="it-IT" sz="2800" b="1" dirty="0" smtClean="0">
                <a:solidFill>
                  <a:schemeClr val="accent3"/>
                </a:solidFill>
              </a:rPr>
              <a:t>in </a:t>
            </a:r>
            <a:r>
              <a:rPr lang="it-IT" sz="2800" b="1" dirty="0" err="1" smtClean="0">
                <a:solidFill>
                  <a:schemeClr val="accent3"/>
                </a:solidFill>
              </a:rPr>
              <a:t>Translation</a:t>
            </a:r>
            <a:r>
              <a:rPr lang="it-IT" sz="2800" b="1" dirty="0" smtClean="0">
                <a:solidFill>
                  <a:schemeClr val="accent3"/>
                </a:solidFill>
              </a:rPr>
              <a:t> </a:t>
            </a:r>
            <a:r>
              <a:rPr lang="it-IT" sz="2800" b="1" dirty="0" err="1" smtClean="0">
                <a:solidFill>
                  <a:schemeClr val="accent3"/>
                </a:solidFill>
              </a:rPr>
              <a:t>Studies</a:t>
            </a:r>
            <a:r>
              <a:rPr lang="it-IT" sz="2800" b="1" dirty="0" smtClean="0">
                <a:solidFill>
                  <a:schemeClr val="accent3"/>
                </a:solidFill>
              </a:rPr>
              <a:t> </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smtClean="0"/>
              <a:t>The </a:t>
            </a:r>
            <a:r>
              <a:rPr lang="it-IT" dirty="0" err="1" smtClean="0"/>
              <a:t>studies</a:t>
            </a:r>
            <a:r>
              <a:rPr lang="it-IT" dirty="0" smtClean="0"/>
              <a:t> </a:t>
            </a:r>
            <a:r>
              <a:rPr lang="it-IT" dirty="0" err="1" smtClean="0"/>
              <a:t>of</a:t>
            </a:r>
            <a:r>
              <a:rPr lang="it-IT" dirty="0" smtClean="0"/>
              <a:t> the </a:t>
            </a:r>
            <a:r>
              <a:rPr lang="it-IT" i="1" dirty="0" err="1" smtClean="0"/>
              <a:t>Manipulation</a:t>
            </a:r>
            <a:r>
              <a:rPr lang="it-IT" i="1" dirty="0" smtClean="0"/>
              <a:t> </a:t>
            </a:r>
            <a:r>
              <a:rPr lang="it-IT" i="1" dirty="0" err="1" smtClean="0"/>
              <a:t>School</a:t>
            </a:r>
            <a:r>
              <a:rPr lang="it-IT" i="1" dirty="0" smtClean="0"/>
              <a:t> </a:t>
            </a:r>
            <a:r>
              <a:rPr lang="it-IT" dirty="0" err="1" smtClean="0"/>
              <a:t>scholars</a:t>
            </a:r>
            <a:r>
              <a:rPr lang="it-IT" dirty="0" smtClean="0"/>
              <a:t> are part </a:t>
            </a:r>
            <a:r>
              <a:rPr lang="it-IT" dirty="0" err="1" smtClean="0"/>
              <a:t>of</a:t>
            </a:r>
            <a:r>
              <a:rPr lang="it-IT" dirty="0" smtClean="0"/>
              <a:t> the </a:t>
            </a:r>
            <a:r>
              <a:rPr lang="it-IT" dirty="0" err="1" smtClean="0"/>
              <a:t>so-called</a:t>
            </a:r>
            <a:r>
              <a:rPr lang="it-IT" dirty="0" smtClean="0"/>
              <a:t> </a:t>
            </a:r>
            <a:r>
              <a:rPr lang="it-IT" i="1" dirty="0" smtClean="0"/>
              <a:t>cultural turn </a:t>
            </a:r>
            <a:r>
              <a:rPr lang="it-IT" dirty="0" smtClean="0"/>
              <a:t>in </a:t>
            </a:r>
            <a:r>
              <a:rPr lang="it-IT" dirty="0" err="1" smtClean="0"/>
              <a:t>Translation</a:t>
            </a:r>
            <a:r>
              <a:rPr lang="it-IT" dirty="0" smtClean="0"/>
              <a:t> </a:t>
            </a:r>
            <a:r>
              <a:rPr lang="it-IT" dirty="0" err="1" smtClean="0"/>
              <a:t>Studies</a:t>
            </a:r>
            <a:endParaRPr lang="it-IT" dirty="0" smtClean="0"/>
          </a:p>
          <a:p>
            <a:r>
              <a:rPr lang="it-IT" i="1" dirty="0" smtClean="0"/>
              <a:t>The </a:t>
            </a:r>
            <a:r>
              <a:rPr lang="it-IT" i="1" dirty="0" err="1" smtClean="0"/>
              <a:t>Translation</a:t>
            </a:r>
            <a:r>
              <a:rPr lang="it-IT" i="1" dirty="0" smtClean="0"/>
              <a:t> Turn in Cultural </a:t>
            </a:r>
            <a:r>
              <a:rPr lang="it-IT" i="1" dirty="0" err="1" smtClean="0"/>
              <a:t>Studies</a:t>
            </a:r>
            <a:r>
              <a:rPr lang="it-IT" i="1" dirty="0" smtClean="0"/>
              <a:t> </a:t>
            </a:r>
            <a:r>
              <a:rPr lang="it-IT" i="1" dirty="0" smtClean="0"/>
              <a:t>– </a:t>
            </a:r>
            <a:r>
              <a:rPr lang="it-IT" dirty="0" smtClean="0"/>
              <a:t>a </a:t>
            </a:r>
            <a:r>
              <a:rPr lang="it-IT" dirty="0" err="1" smtClean="0"/>
              <a:t>paper</a:t>
            </a:r>
            <a:r>
              <a:rPr lang="it-IT" dirty="0" smtClean="0"/>
              <a:t> </a:t>
            </a:r>
            <a:r>
              <a:rPr lang="it-IT" dirty="0" err="1" smtClean="0"/>
              <a:t>by</a:t>
            </a:r>
            <a:r>
              <a:rPr lang="it-IT" dirty="0" smtClean="0"/>
              <a:t> Susan </a:t>
            </a:r>
            <a:r>
              <a:rPr lang="it-IT" dirty="0" err="1" smtClean="0"/>
              <a:t>Bassnett</a:t>
            </a:r>
            <a:r>
              <a:rPr lang="it-IT" dirty="0" smtClean="0"/>
              <a:t> (</a:t>
            </a:r>
            <a:r>
              <a:rPr lang="it-IT" dirty="0" err="1" smtClean="0"/>
              <a:t>Bassnett</a:t>
            </a:r>
            <a:r>
              <a:rPr lang="it-IT" dirty="0" smtClean="0"/>
              <a:t>/</a:t>
            </a:r>
            <a:r>
              <a:rPr lang="it-IT" dirty="0" err="1" smtClean="0"/>
              <a:t>Lefevere</a:t>
            </a:r>
            <a:r>
              <a:rPr lang="it-IT" dirty="0" smtClean="0"/>
              <a:t> </a:t>
            </a:r>
            <a:r>
              <a:rPr lang="it-IT" dirty="0" smtClean="0"/>
              <a:t>1998:123</a:t>
            </a:r>
            <a:r>
              <a:rPr lang="it-IT" dirty="0" smtClean="0"/>
              <a:t>)</a:t>
            </a:r>
          </a:p>
          <a:p>
            <a:r>
              <a:rPr lang="it-IT" dirty="0" err="1" smtClean="0"/>
              <a:t>When</a:t>
            </a:r>
            <a:r>
              <a:rPr lang="it-IT" dirty="0" smtClean="0"/>
              <a:t> </a:t>
            </a:r>
            <a:r>
              <a:rPr lang="it-IT" dirty="0" err="1" smtClean="0"/>
              <a:t>analysing</a:t>
            </a:r>
            <a:r>
              <a:rPr lang="it-IT" dirty="0" smtClean="0"/>
              <a:t> a </a:t>
            </a:r>
            <a:r>
              <a:rPr lang="it-IT" dirty="0" err="1" smtClean="0"/>
              <a:t>translation</a:t>
            </a:r>
            <a:r>
              <a:rPr lang="it-IT" dirty="0" smtClean="0"/>
              <a:t> </a:t>
            </a:r>
            <a:r>
              <a:rPr lang="it-IT" dirty="0" err="1" smtClean="0"/>
              <a:t>it</a:t>
            </a:r>
            <a:r>
              <a:rPr lang="it-IT" dirty="0" smtClean="0"/>
              <a:t> </a:t>
            </a:r>
            <a:r>
              <a:rPr lang="it-IT" dirty="0" err="1" smtClean="0"/>
              <a:t>is</a:t>
            </a:r>
            <a:r>
              <a:rPr lang="it-IT" dirty="0" smtClean="0"/>
              <a:t> </a:t>
            </a:r>
            <a:r>
              <a:rPr lang="it-IT" dirty="0" err="1" smtClean="0"/>
              <a:t>important</a:t>
            </a:r>
            <a:r>
              <a:rPr lang="it-IT" dirty="0" smtClean="0"/>
              <a:t> </a:t>
            </a:r>
            <a:r>
              <a:rPr lang="it-IT" dirty="0" err="1" smtClean="0"/>
              <a:t>to</a:t>
            </a:r>
            <a:r>
              <a:rPr lang="it-IT" dirty="0" smtClean="0"/>
              <a:t> </a:t>
            </a:r>
            <a:r>
              <a:rPr lang="it-IT" dirty="0" err="1" smtClean="0"/>
              <a:t>understand</a:t>
            </a:r>
            <a:r>
              <a:rPr lang="it-IT" dirty="0" smtClean="0"/>
              <a:t> </a:t>
            </a:r>
            <a:r>
              <a:rPr lang="it-IT" dirty="0" err="1" smtClean="0"/>
              <a:t>its</a:t>
            </a:r>
            <a:r>
              <a:rPr lang="it-IT" dirty="0" smtClean="0"/>
              <a:t> </a:t>
            </a:r>
            <a:r>
              <a:rPr lang="it-IT" u="sng" dirty="0" err="1" smtClean="0"/>
              <a:t>context</a:t>
            </a:r>
            <a:endParaRPr lang="it-IT"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63888" y="274638"/>
            <a:ext cx="5122912" cy="706090"/>
          </a:xfrm>
        </p:spPr>
        <p:txBody>
          <a:bodyPr/>
          <a:lstStyle/>
          <a:p>
            <a:r>
              <a:rPr lang="it-IT" sz="2800" b="1" dirty="0" err="1" smtClean="0">
                <a:solidFill>
                  <a:schemeClr val="accent3"/>
                </a:solidFill>
              </a:rPr>
              <a:t>Context</a:t>
            </a:r>
            <a:r>
              <a:rPr lang="it-IT" sz="2800" b="1" dirty="0" smtClean="0">
                <a:solidFill>
                  <a:schemeClr val="accent3"/>
                </a:solidFill>
              </a:rPr>
              <a:t> </a:t>
            </a:r>
            <a:r>
              <a:rPr lang="it-IT" sz="2800" b="1" dirty="0" err="1" smtClean="0">
                <a:solidFill>
                  <a:schemeClr val="accent3"/>
                </a:solidFill>
              </a:rPr>
              <a:t>of</a:t>
            </a:r>
            <a:r>
              <a:rPr lang="it-IT" sz="2800" b="1" dirty="0" smtClean="0">
                <a:solidFill>
                  <a:schemeClr val="accent3"/>
                </a:solidFill>
              </a:rPr>
              <a:t> Situation and </a:t>
            </a:r>
            <a:r>
              <a:rPr lang="it-IT" sz="2800" b="1" dirty="0" err="1" smtClean="0">
                <a:solidFill>
                  <a:schemeClr val="accent3"/>
                </a:solidFill>
              </a:rPr>
              <a:t>Context</a:t>
            </a:r>
            <a:r>
              <a:rPr lang="it-IT" sz="2800" b="1" dirty="0" smtClean="0">
                <a:solidFill>
                  <a:schemeClr val="accent3"/>
                </a:solidFill>
              </a:rPr>
              <a:t> </a:t>
            </a:r>
            <a:r>
              <a:rPr lang="it-IT" sz="2800" b="1" dirty="0" err="1" smtClean="0">
                <a:solidFill>
                  <a:schemeClr val="accent3"/>
                </a:solidFill>
              </a:rPr>
              <a:t>of</a:t>
            </a:r>
            <a:r>
              <a:rPr lang="it-IT" sz="2800" b="1" dirty="0" smtClean="0">
                <a:solidFill>
                  <a:schemeClr val="accent3"/>
                </a:solidFill>
              </a:rPr>
              <a:t> Culture </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err="1" smtClean="0"/>
              <a:t>It</a:t>
            </a:r>
            <a:r>
              <a:rPr lang="it-IT" dirty="0" smtClean="0"/>
              <a:t> </a:t>
            </a:r>
            <a:r>
              <a:rPr lang="it-IT" dirty="0" err="1" smtClean="0"/>
              <a:t>is</a:t>
            </a:r>
            <a:r>
              <a:rPr lang="it-IT" dirty="0" smtClean="0"/>
              <a:t> </a:t>
            </a:r>
            <a:r>
              <a:rPr lang="it-IT" dirty="0" err="1" smtClean="0"/>
              <a:t>clear</a:t>
            </a:r>
            <a:r>
              <a:rPr lang="it-IT" dirty="0" smtClean="0"/>
              <a:t> the </a:t>
            </a:r>
            <a:r>
              <a:rPr lang="it-IT" dirty="0" err="1" smtClean="0"/>
              <a:t>importance</a:t>
            </a:r>
            <a:r>
              <a:rPr lang="it-IT" dirty="0" smtClean="0"/>
              <a:t> </a:t>
            </a:r>
            <a:r>
              <a:rPr lang="it-IT" dirty="0" err="1" smtClean="0"/>
              <a:t>of</a:t>
            </a:r>
            <a:r>
              <a:rPr lang="it-IT" dirty="0" smtClean="0"/>
              <a:t> </a:t>
            </a:r>
            <a:r>
              <a:rPr lang="it-IT" dirty="0" err="1" smtClean="0"/>
              <a:t>context</a:t>
            </a:r>
            <a:r>
              <a:rPr lang="it-IT" dirty="0" smtClean="0"/>
              <a:t>:</a:t>
            </a:r>
          </a:p>
          <a:p>
            <a:pPr lvl="1"/>
            <a:r>
              <a:rPr lang="it-IT" i="1" dirty="0" err="1" smtClean="0"/>
              <a:t>Context</a:t>
            </a:r>
            <a:r>
              <a:rPr lang="it-IT" i="1" dirty="0" smtClean="0"/>
              <a:t> </a:t>
            </a:r>
            <a:r>
              <a:rPr lang="it-IT" i="1" dirty="0" err="1" smtClean="0"/>
              <a:t>of</a:t>
            </a:r>
            <a:r>
              <a:rPr lang="it-IT" i="1" dirty="0" smtClean="0"/>
              <a:t> situation</a:t>
            </a:r>
            <a:r>
              <a:rPr lang="it-IT" dirty="0" smtClean="0"/>
              <a:t>: ‘the </a:t>
            </a:r>
            <a:r>
              <a:rPr lang="it-IT" dirty="0" err="1" smtClean="0"/>
              <a:t>environment</a:t>
            </a:r>
            <a:r>
              <a:rPr lang="it-IT" dirty="0" smtClean="0"/>
              <a:t> in </a:t>
            </a:r>
            <a:r>
              <a:rPr lang="it-IT" dirty="0" err="1" smtClean="0"/>
              <a:t>which</a:t>
            </a:r>
            <a:r>
              <a:rPr lang="it-IT" dirty="0" smtClean="0"/>
              <a:t> the text </a:t>
            </a:r>
            <a:r>
              <a:rPr lang="it-IT" dirty="0" err="1" smtClean="0"/>
              <a:t>comes</a:t>
            </a:r>
            <a:r>
              <a:rPr lang="it-IT" dirty="0" smtClean="0"/>
              <a:t> </a:t>
            </a:r>
            <a:r>
              <a:rPr lang="it-IT" dirty="0" err="1" smtClean="0"/>
              <a:t>to</a:t>
            </a:r>
            <a:r>
              <a:rPr lang="it-IT" dirty="0" smtClean="0"/>
              <a:t> </a:t>
            </a:r>
            <a:r>
              <a:rPr lang="it-IT" dirty="0" smtClean="0"/>
              <a:t>life’ </a:t>
            </a:r>
            <a:r>
              <a:rPr lang="it-IT" dirty="0" smtClean="0"/>
              <a:t>(</a:t>
            </a:r>
            <a:r>
              <a:rPr lang="it-IT" dirty="0" err="1" smtClean="0"/>
              <a:t>Halliday</a:t>
            </a:r>
            <a:r>
              <a:rPr lang="it-IT" dirty="0" smtClean="0"/>
              <a:t> 1993:265</a:t>
            </a:r>
            <a:r>
              <a:rPr lang="it-IT" dirty="0" smtClean="0"/>
              <a:t>)</a:t>
            </a:r>
          </a:p>
          <a:p>
            <a:pPr lvl="2"/>
            <a:r>
              <a:rPr lang="it-IT" i="1" dirty="0" err="1" smtClean="0"/>
              <a:t>Tenor</a:t>
            </a:r>
            <a:r>
              <a:rPr lang="it-IT" i="1" dirty="0" smtClean="0"/>
              <a:t>: </a:t>
            </a:r>
            <a:r>
              <a:rPr lang="it-IT" dirty="0" err="1" smtClean="0"/>
              <a:t>participants</a:t>
            </a:r>
            <a:r>
              <a:rPr lang="it-IT" dirty="0" smtClean="0"/>
              <a:t> in a </a:t>
            </a:r>
            <a:r>
              <a:rPr lang="it-IT" dirty="0" err="1" smtClean="0"/>
              <a:t>conversation</a:t>
            </a:r>
            <a:r>
              <a:rPr lang="it-IT" dirty="0" smtClean="0"/>
              <a:t> and </a:t>
            </a:r>
            <a:r>
              <a:rPr lang="it-IT" dirty="0" err="1" smtClean="0"/>
              <a:t>their</a:t>
            </a:r>
            <a:r>
              <a:rPr lang="it-IT" dirty="0" smtClean="0"/>
              <a:t> </a:t>
            </a:r>
            <a:r>
              <a:rPr lang="it-IT" dirty="0" err="1" smtClean="0"/>
              <a:t>relationship</a:t>
            </a:r>
            <a:endParaRPr lang="it-IT" i="1" dirty="0" smtClean="0"/>
          </a:p>
          <a:p>
            <a:pPr lvl="2"/>
            <a:r>
              <a:rPr lang="it-IT" i="1" dirty="0" err="1" smtClean="0"/>
              <a:t>Field</a:t>
            </a:r>
            <a:r>
              <a:rPr lang="it-IT" i="1" dirty="0" smtClean="0"/>
              <a:t> : </a:t>
            </a:r>
            <a:r>
              <a:rPr lang="it-IT" dirty="0" err="1" smtClean="0"/>
              <a:t>what</a:t>
            </a:r>
            <a:r>
              <a:rPr lang="it-IT" dirty="0" smtClean="0"/>
              <a:t> the </a:t>
            </a:r>
            <a:r>
              <a:rPr lang="it-IT" dirty="0" err="1" smtClean="0"/>
              <a:t>conversation</a:t>
            </a:r>
            <a:r>
              <a:rPr lang="it-IT" dirty="0" smtClean="0"/>
              <a:t> </a:t>
            </a:r>
            <a:r>
              <a:rPr lang="it-IT" dirty="0" err="1" smtClean="0"/>
              <a:t>is</a:t>
            </a:r>
            <a:r>
              <a:rPr lang="it-IT" dirty="0" smtClean="0"/>
              <a:t> </a:t>
            </a:r>
            <a:r>
              <a:rPr lang="it-IT" dirty="0" err="1" smtClean="0"/>
              <a:t>about</a:t>
            </a:r>
            <a:endParaRPr lang="it-IT" i="1" dirty="0" smtClean="0"/>
          </a:p>
          <a:p>
            <a:pPr lvl="2"/>
            <a:r>
              <a:rPr lang="it-IT" i="1" dirty="0" smtClean="0"/>
              <a:t>Mode: </a:t>
            </a:r>
            <a:r>
              <a:rPr lang="it-IT" dirty="0" smtClean="0"/>
              <a:t>the </a:t>
            </a:r>
            <a:r>
              <a:rPr lang="it-IT" dirty="0" err="1" smtClean="0"/>
              <a:t>role</a:t>
            </a:r>
            <a:r>
              <a:rPr lang="it-IT" dirty="0" smtClean="0"/>
              <a:t> </a:t>
            </a:r>
            <a:r>
              <a:rPr lang="it-IT" dirty="0" err="1" smtClean="0"/>
              <a:t>played</a:t>
            </a:r>
            <a:r>
              <a:rPr lang="it-IT" dirty="0" smtClean="0"/>
              <a:t> </a:t>
            </a:r>
            <a:r>
              <a:rPr lang="it-IT" dirty="0" err="1" smtClean="0"/>
              <a:t>by</a:t>
            </a:r>
            <a:r>
              <a:rPr lang="it-IT" dirty="0" smtClean="0"/>
              <a:t> the </a:t>
            </a:r>
            <a:r>
              <a:rPr lang="it-IT" dirty="0" err="1" smtClean="0"/>
              <a:t>language</a:t>
            </a:r>
            <a:endParaRPr lang="it-IT" dirty="0" smtClean="0"/>
          </a:p>
          <a:p>
            <a:r>
              <a:rPr lang="it-IT" dirty="0" smtClean="0"/>
              <a:t>The </a:t>
            </a:r>
            <a:r>
              <a:rPr lang="it-IT" dirty="0" err="1" smtClean="0"/>
              <a:t>context</a:t>
            </a:r>
            <a:r>
              <a:rPr lang="it-IT" dirty="0" smtClean="0"/>
              <a:t> </a:t>
            </a:r>
            <a:r>
              <a:rPr lang="it-IT" dirty="0" err="1" smtClean="0"/>
              <a:t>of</a:t>
            </a:r>
            <a:r>
              <a:rPr lang="it-IT" dirty="0" smtClean="0"/>
              <a:t> situation </a:t>
            </a:r>
            <a:r>
              <a:rPr lang="it-IT" dirty="0" err="1" smtClean="0"/>
              <a:t>is</a:t>
            </a:r>
            <a:r>
              <a:rPr lang="it-IT" dirty="0" smtClean="0"/>
              <a:t> </a:t>
            </a:r>
            <a:r>
              <a:rPr lang="it-IT" dirty="0" err="1" smtClean="0"/>
              <a:t>inserted</a:t>
            </a:r>
            <a:r>
              <a:rPr lang="it-IT" dirty="0" smtClean="0"/>
              <a:t> in the </a:t>
            </a:r>
            <a:r>
              <a:rPr lang="it-IT" dirty="0" err="1" smtClean="0"/>
              <a:t>broader</a:t>
            </a:r>
            <a:r>
              <a:rPr lang="it-IT" dirty="0" smtClean="0"/>
              <a:t> </a:t>
            </a:r>
            <a:r>
              <a:rPr lang="it-IT" dirty="0" err="1" smtClean="0"/>
              <a:t>context</a:t>
            </a:r>
            <a:r>
              <a:rPr lang="it-IT" dirty="0" smtClean="0"/>
              <a:t> </a:t>
            </a:r>
            <a:r>
              <a:rPr lang="it-IT" dirty="0" err="1" smtClean="0"/>
              <a:t>of</a:t>
            </a:r>
            <a:r>
              <a:rPr lang="it-IT" dirty="0" smtClean="0"/>
              <a:t> culture</a:t>
            </a:r>
          </a:p>
          <a:p>
            <a:pPr lvl="2"/>
            <a:endParaRPr lang="it-IT" i="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51920" y="274638"/>
            <a:ext cx="4834880" cy="634082"/>
          </a:xfrm>
        </p:spPr>
        <p:txBody>
          <a:bodyPr/>
          <a:lstStyle/>
          <a:p>
            <a:r>
              <a:rPr lang="it-IT" sz="2800" b="1" dirty="0" err="1" smtClean="0">
                <a:solidFill>
                  <a:schemeClr val="accent3"/>
                </a:solidFill>
              </a:rPr>
              <a:t>Context</a:t>
            </a:r>
            <a:r>
              <a:rPr lang="it-IT" sz="2800" b="1" dirty="0" smtClean="0">
                <a:solidFill>
                  <a:schemeClr val="accent3"/>
                </a:solidFill>
              </a:rPr>
              <a:t> </a:t>
            </a:r>
            <a:r>
              <a:rPr lang="it-IT" sz="2800" b="1" dirty="0" err="1" smtClean="0">
                <a:solidFill>
                  <a:schemeClr val="accent3"/>
                </a:solidFill>
              </a:rPr>
              <a:t>of</a:t>
            </a:r>
            <a:r>
              <a:rPr lang="it-IT" sz="2800" b="1" dirty="0" smtClean="0">
                <a:solidFill>
                  <a:schemeClr val="accent3"/>
                </a:solidFill>
              </a:rPr>
              <a:t> culture</a:t>
            </a:r>
            <a:endParaRPr lang="it-IT" sz="2800" b="1" dirty="0">
              <a:solidFill>
                <a:schemeClr val="accent3"/>
              </a:solidFill>
            </a:endParaRPr>
          </a:p>
        </p:txBody>
      </p:sp>
      <p:sp>
        <p:nvSpPr>
          <p:cNvPr id="3" name="Segnaposto contenuto 2"/>
          <p:cNvSpPr>
            <a:spLocks noGrp="1"/>
          </p:cNvSpPr>
          <p:nvPr>
            <p:ph idx="1"/>
          </p:nvPr>
        </p:nvSpPr>
        <p:spPr/>
        <p:txBody>
          <a:bodyPr/>
          <a:lstStyle/>
          <a:p>
            <a:r>
              <a:rPr lang="it-IT" dirty="0" err="1" smtClean="0"/>
              <a:t>Malinowski</a:t>
            </a:r>
            <a:r>
              <a:rPr lang="it-IT" dirty="0" smtClean="0"/>
              <a:t> (1923) ‘the way </a:t>
            </a:r>
            <a:r>
              <a:rPr lang="it-IT" dirty="0" err="1" smtClean="0"/>
              <a:t>of</a:t>
            </a:r>
            <a:r>
              <a:rPr lang="it-IT" dirty="0" smtClean="0"/>
              <a:t> life </a:t>
            </a:r>
            <a:r>
              <a:rPr lang="it-IT" dirty="0" err="1" smtClean="0"/>
              <a:t>of</a:t>
            </a:r>
            <a:r>
              <a:rPr lang="it-IT" dirty="0" smtClean="0"/>
              <a:t> a society’</a:t>
            </a:r>
          </a:p>
          <a:p>
            <a:r>
              <a:rPr lang="it-IT" dirty="0" smtClean="0"/>
              <a:t>Culture </a:t>
            </a:r>
            <a:r>
              <a:rPr lang="it-IT" dirty="0" err="1" smtClean="0"/>
              <a:t>is</a:t>
            </a:r>
            <a:r>
              <a:rPr lang="it-IT" dirty="0" smtClean="0"/>
              <a:t>:</a:t>
            </a:r>
          </a:p>
          <a:p>
            <a:pPr lvl="1"/>
            <a:r>
              <a:rPr lang="en-US" dirty="0" smtClean="0"/>
              <a:t>The arts and other manifestations of human intellectual achievement regarded collectively</a:t>
            </a:r>
            <a:r>
              <a:rPr lang="en-US" dirty="0" smtClean="0"/>
              <a:t>. (OED) – Culture</a:t>
            </a:r>
          </a:p>
          <a:p>
            <a:pPr lvl="1"/>
            <a:r>
              <a:rPr lang="en-US" dirty="0" smtClean="0"/>
              <a:t>The ideas, customs, and social </a:t>
            </a:r>
            <a:r>
              <a:rPr lang="en-US" dirty="0" err="1" smtClean="0"/>
              <a:t>behaviour</a:t>
            </a:r>
            <a:r>
              <a:rPr lang="en-US" dirty="0" smtClean="0"/>
              <a:t> of a particular people or </a:t>
            </a:r>
            <a:r>
              <a:rPr lang="en-US" dirty="0" smtClean="0"/>
              <a:t>society - culture</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07904" y="274638"/>
            <a:ext cx="4978896" cy="634082"/>
          </a:xfrm>
        </p:spPr>
        <p:txBody>
          <a:bodyPr/>
          <a:lstStyle/>
          <a:p>
            <a:r>
              <a:rPr lang="it-IT" sz="3200" b="1" dirty="0" err="1" smtClean="0">
                <a:solidFill>
                  <a:schemeClr val="accent3"/>
                </a:solidFill>
              </a:rPr>
              <a:t>Translation</a:t>
            </a:r>
            <a:r>
              <a:rPr lang="it-IT" sz="3200" b="1" dirty="0" smtClean="0">
                <a:solidFill>
                  <a:schemeClr val="accent3"/>
                </a:solidFill>
              </a:rPr>
              <a:t> </a:t>
            </a:r>
            <a:r>
              <a:rPr lang="it-IT" sz="3200" b="1" dirty="0" err="1" smtClean="0">
                <a:solidFill>
                  <a:schemeClr val="accent3"/>
                </a:solidFill>
              </a:rPr>
              <a:t>Studies</a:t>
            </a:r>
            <a:r>
              <a:rPr lang="it-IT" sz="3200" b="1" dirty="0" smtClean="0">
                <a:solidFill>
                  <a:schemeClr val="accent3"/>
                </a:solidFill>
              </a:rPr>
              <a:t> and Cultural </a:t>
            </a:r>
            <a:r>
              <a:rPr lang="it-IT" sz="3200" b="1" dirty="0" err="1" smtClean="0">
                <a:solidFill>
                  <a:schemeClr val="accent3"/>
                </a:solidFill>
              </a:rPr>
              <a:t>studies</a:t>
            </a:r>
            <a:endParaRPr lang="it-IT" sz="3200" b="1" dirty="0">
              <a:solidFill>
                <a:schemeClr val="accent3"/>
              </a:solidFill>
            </a:endParaRPr>
          </a:p>
        </p:txBody>
      </p:sp>
      <p:sp>
        <p:nvSpPr>
          <p:cNvPr id="3" name="Segnaposto contenuto 2"/>
          <p:cNvSpPr>
            <a:spLocks noGrp="1"/>
          </p:cNvSpPr>
          <p:nvPr>
            <p:ph idx="1"/>
          </p:nvPr>
        </p:nvSpPr>
        <p:spPr/>
        <p:txBody>
          <a:bodyPr/>
          <a:lstStyle/>
          <a:p>
            <a:r>
              <a:rPr lang="en-GB" dirty="0" smtClean="0"/>
              <a:t>Two important scholars:</a:t>
            </a:r>
          </a:p>
          <a:p>
            <a:pPr lvl="1"/>
            <a:r>
              <a:rPr lang="en-GB" dirty="0" smtClean="0"/>
              <a:t>André </a:t>
            </a:r>
            <a:r>
              <a:rPr lang="en-GB" dirty="0" err="1" smtClean="0"/>
              <a:t>Lefevere</a:t>
            </a:r>
            <a:r>
              <a:rPr lang="en-GB" dirty="0" smtClean="0"/>
              <a:t> - </a:t>
            </a:r>
            <a:r>
              <a:rPr lang="en-GB" i="1" dirty="0" smtClean="0"/>
              <a:t>rewriting</a:t>
            </a:r>
            <a:endParaRPr lang="en-GB" dirty="0" smtClean="0"/>
          </a:p>
          <a:p>
            <a:pPr lvl="1"/>
            <a:r>
              <a:rPr lang="en-GB" dirty="0" smtClean="0"/>
              <a:t>Lawrence </a:t>
            </a:r>
            <a:r>
              <a:rPr lang="en-GB" dirty="0" err="1" smtClean="0"/>
              <a:t>Venuti</a:t>
            </a:r>
            <a:r>
              <a:rPr lang="en-GB" dirty="0" smtClean="0"/>
              <a:t> – </a:t>
            </a:r>
            <a:r>
              <a:rPr lang="en-GB" i="1" dirty="0" smtClean="0"/>
              <a:t>domestication / </a:t>
            </a:r>
            <a:r>
              <a:rPr lang="en-GB" i="1" dirty="0" err="1" smtClean="0"/>
              <a:t>foreignization</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5936" y="274638"/>
            <a:ext cx="4690864" cy="706090"/>
          </a:xfrm>
        </p:spPr>
        <p:txBody>
          <a:bodyPr/>
          <a:lstStyle/>
          <a:p>
            <a:r>
              <a:rPr lang="it-IT" sz="2800" b="1" dirty="0" smtClean="0">
                <a:solidFill>
                  <a:schemeClr val="accent3"/>
                </a:solidFill>
              </a:rPr>
              <a:t>André </a:t>
            </a:r>
            <a:r>
              <a:rPr lang="it-IT" sz="2800" b="1" dirty="0" err="1" smtClean="0">
                <a:solidFill>
                  <a:schemeClr val="accent3"/>
                </a:solidFill>
              </a:rPr>
              <a:t>Lefevere</a:t>
            </a:r>
            <a:endParaRPr lang="it-IT" sz="2800" b="1" dirty="0">
              <a:solidFill>
                <a:schemeClr val="accent3"/>
              </a:solidFill>
            </a:endParaRPr>
          </a:p>
        </p:txBody>
      </p:sp>
      <p:sp>
        <p:nvSpPr>
          <p:cNvPr id="3" name="Segnaposto contenuto 2"/>
          <p:cNvSpPr>
            <a:spLocks noGrp="1"/>
          </p:cNvSpPr>
          <p:nvPr>
            <p:ph idx="1"/>
          </p:nvPr>
        </p:nvSpPr>
        <p:spPr>
          <a:xfrm>
            <a:off x="457200" y="1600200"/>
            <a:ext cx="8229600" cy="4565104"/>
          </a:xfrm>
        </p:spPr>
        <p:txBody>
          <a:bodyPr/>
          <a:lstStyle/>
          <a:p>
            <a:r>
              <a:rPr lang="en-GB" sz="2400" i="1" dirty="0" smtClean="0"/>
              <a:t>Translation, Rewriting and the Manipulation of Literary Fame </a:t>
            </a:r>
            <a:r>
              <a:rPr lang="en-GB" sz="2400" dirty="0" smtClean="0"/>
              <a:t>(1992)</a:t>
            </a:r>
          </a:p>
          <a:p>
            <a:r>
              <a:rPr lang="en-GB" sz="2400" dirty="0" smtClean="0"/>
              <a:t>Every translation is a form of manipulation of the text and it is called </a:t>
            </a:r>
            <a:r>
              <a:rPr lang="en-GB" sz="2400" i="1" dirty="0" smtClean="0"/>
              <a:t>rewriting</a:t>
            </a:r>
            <a:endParaRPr lang="en-GB" sz="2400" dirty="0" smtClean="0"/>
          </a:p>
          <a:p>
            <a:r>
              <a:rPr lang="en-GB" sz="2400" dirty="0" smtClean="0"/>
              <a:t>Examples of </a:t>
            </a:r>
            <a:r>
              <a:rPr lang="en-GB" sz="2400" i="1" dirty="0" smtClean="0"/>
              <a:t>rewriting </a:t>
            </a:r>
            <a:r>
              <a:rPr lang="en-GB" sz="2400" dirty="0" smtClean="0"/>
              <a:t>include </a:t>
            </a:r>
            <a:r>
              <a:rPr lang="en-GB" sz="2400" dirty="0" err="1" smtClean="0"/>
              <a:t>interlingual</a:t>
            </a:r>
            <a:r>
              <a:rPr lang="en-GB" sz="2400" dirty="0" smtClean="0"/>
              <a:t> translation, movie adaptations, anthologies,…</a:t>
            </a:r>
          </a:p>
          <a:p>
            <a:r>
              <a:rPr lang="en-GB" sz="2400" i="1" dirty="0" smtClean="0"/>
              <a:t>Rewriting </a:t>
            </a:r>
            <a:r>
              <a:rPr lang="en-GB" sz="2400" dirty="0" smtClean="0"/>
              <a:t>is controlled by two factors:</a:t>
            </a:r>
          </a:p>
          <a:p>
            <a:pPr lvl="1"/>
            <a:r>
              <a:rPr lang="en-GB" sz="2400" i="1" dirty="0" smtClean="0"/>
              <a:t>Specialist</a:t>
            </a:r>
            <a:r>
              <a:rPr lang="en-GB" sz="2400" dirty="0" smtClean="0"/>
              <a:t> (internal)</a:t>
            </a:r>
          </a:p>
          <a:p>
            <a:pPr lvl="1"/>
            <a:r>
              <a:rPr lang="en-GB" sz="2400" i="1" dirty="0" smtClean="0"/>
              <a:t>Patronage </a:t>
            </a:r>
            <a:r>
              <a:rPr lang="en-GB" sz="2400" dirty="0" smtClean="0"/>
              <a:t>(external)</a:t>
            </a:r>
            <a:endParaRPr lang="en-GB" sz="2400"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51920" y="274638"/>
            <a:ext cx="4834880" cy="778098"/>
          </a:xfrm>
        </p:spPr>
        <p:txBody>
          <a:bodyPr/>
          <a:lstStyle/>
          <a:p>
            <a:r>
              <a:rPr lang="it-IT" sz="2800" b="1" dirty="0" err="1" smtClean="0">
                <a:solidFill>
                  <a:schemeClr val="accent3"/>
                </a:solidFill>
              </a:rPr>
              <a:t>Specialists</a:t>
            </a:r>
            <a:r>
              <a:rPr lang="it-IT" sz="2800" b="1" dirty="0" smtClean="0">
                <a:solidFill>
                  <a:schemeClr val="accent3"/>
                </a:solidFill>
              </a:rPr>
              <a:t> and Patronage</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dirty="0" smtClean="0"/>
              <a:t>Specialists are all the people that are directly involved with texts (translators, critics, …)</a:t>
            </a:r>
          </a:p>
          <a:p>
            <a:r>
              <a:rPr lang="en-GB" i="1" dirty="0" smtClean="0"/>
              <a:t>Patronage </a:t>
            </a:r>
            <a:r>
              <a:rPr lang="en-GB" dirty="0" smtClean="0"/>
              <a:t>is embodied in institutions (such as government, ministries, publishing houses,…) and it is composed of three parts:</a:t>
            </a:r>
          </a:p>
          <a:p>
            <a:pPr lvl="1"/>
            <a:r>
              <a:rPr lang="en-GB" i="1" dirty="0" smtClean="0"/>
              <a:t>Social</a:t>
            </a:r>
          </a:p>
          <a:p>
            <a:pPr lvl="1"/>
            <a:r>
              <a:rPr lang="en-GB" i="1" dirty="0" smtClean="0"/>
              <a:t>Economic</a:t>
            </a:r>
          </a:p>
          <a:p>
            <a:pPr lvl="1"/>
            <a:r>
              <a:rPr lang="en-GB" i="1" dirty="0" smtClean="0"/>
              <a:t>Ideological</a:t>
            </a:r>
            <a:endParaRPr lang="en-GB"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634082"/>
          </a:xfrm>
        </p:spPr>
        <p:txBody>
          <a:bodyPr/>
          <a:lstStyle/>
          <a:p>
            <a:r>
              <a:rPr lang="it-IT" sz="2800" b="1" dirty="0" smtClean="0">
                <a:solidFill>
                  <a:schemeClr val="accent3"/>
                </a:solidFill>
              </a:rPr>
              <a:t>Lawrence Venuti</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i="1" dirty="0" smtClean="0"/>
              <a:t>The Translator’s Invisibility: A History of Translation </a:t>
            </a:r>
            <a:r>
              <a:rPr lang="en-GB" dirty="0" smtClean="0"/>
              <a:t>(1995)</a:t>
            </a:r>
          </a:p>
          <a:p>
            <a:r>
              <a:rPr lang="en-GB" dirty="0" smtClean="0"/>
              <a:t>Translators are not given enough credit, they are invisible due to the normal tendency to translate text in a way which is more acceptable to the receiving culture</a:t>
            </a:r>
          </a:p>
          <a:p>
            <a:r>
              <a:rPr lang="en-GB" i="1" dirty="0" smtClean="0"/>
              <a:t>Domestication </a:t>
            </a:r>
            <a:r>
              <a:rPr lang="en-GB" dirty="0" err="1" smtClean="0"/>
              <a:t>vs</a:t>
            </a:r>
            <a:r>
              <a:rPr lang="en-GB" dirty="0" smtClean="0"/>
              <a:t> </a:t>
            </a:r>
            <a:r>
              <a:rPr lang="en-GB" i="1" dirty="0" err="1" smtClean="0"/>
              <a:t>foreignization</a:t>
            </a:r>
            <a:r>
              <a:rPr lang="en-GB" i="1" dirty="0" smtClean="0"/>
              <a:t> </a:t>
            </a:r>
            <a:r>
              <a:rPr lang="en-GB" dirty="0" smtClean="0"/>
              <a:t>(see Schleiermacher)</a:t>
            </a:r>
            <a:endParaRPr lang="en-GB"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07904" y="274638"/>
            <a:ext cx="4978896" cy="778098"/>
          </a:xfrm>
        </p:spPr>
        <p:txBody>
          <a:bodyPr/>
          <a:lstStyle/>
          <a:p>
            <a:r>
              <a:rPr lang="it-IT" sz="2800" b="1" dirty="0" err="1" smtClean="0">
                <a:solidFill>
                  <a:schemeClr val="accent3"/>
                </a:solidFill>
              </a:rPr>
              <a:t>Implications</a:t>
            </a:r>
            <a:r>
              <a:rPr lang="it-IT" sz="2800" b="1" dirty="0" smtClean="0">
                <a:solidFill>
                  <a:schemeClr val="accent3"/>
                </a:solidFill>
              </a:rPr>
              <a:t> </a:t>
            </a:r>
            <a:r>
              <a:rPr lang="it-IT" sz="2800" b="1" dirty="0" err="1" smtClean="0">
                <a:solidFill>
                  <a:schemeClr val="accent3"/>
                </a:solidFill>
              </a:rPr>
              <a:t>for</a:t>
            </a:r>
            <a:r>
              <a:rPr lang="it-IT" sz="2800" b="1" dirty="0" smtClean="0">
                <a:solidFill>
                  <a:schemeClr val="accent3"/>
                </a:solidFill>
              </a:rPr>
              <a:t> </a:t>
            </a:r>
            <a:r>
              <a:rPr lang="it-IT" sz="2800" b="1" dirty="0" err="1" smtClean="0">
                <a:solidFill>
                  <a:schemeClr val="accent3"/>
                </a:solidFill>
              </a:rPr>
              <a:t>translation</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sz="2800" dirty="0" smtClean="0"/>
              <a:t>If translation is a bridge between two languages and two cultures, the context of culture must be taken into account while translating:</a:t>
            </a:r>
          </a:p>
          <a:p>
            <a:pPr>
              <a:buNone/>
            </a:pPr>
            <a:r>
              <a:rPr lang="en-GB" sz="2800" dirty="0" smtClean="0"/>
              <a:t> 	Source Language </a:t>
            </a:r>
            <a:r>
              <a:rPr lang="en-GB" sz="2800" dirty="0" smtClean="0">
                <a:sym typeface="Wingdings" pitchFamily="2" charset="2"/>
              </a:rPr>
              <a:t> Target Language</a:t>
            </a:r>
          </a:p>
          <a:p>
            <a:pPr>
              <a:buNone/>
            </a:pPr>
            <a:r>
              <a:rPr lang="en-GB" sz="2800" dirty="0" smtClean="0">
                <a:sym typeface="Wingdings" pitchFamily="2" charset="2"/>
              </a:rPr>
              <a:t>	Source Culture  Target Culture</a:t>
            </a:r>
          </a:p>
          <a:p>
            <a:pPr>
              <a:buNone/>
            </a:pPr>
            <a:endParaRPr lang="en-GB" sz="2800" dirty="0" smtClean="0">
              <a:sym typeface="Wingdings" pitchFamily="2" charset="2"/>
            </a:endParaRPr>
          </a:p>
          <a:p>
            <a:pPr>
              <a:buNone/>
            </a:pPr>
            <a:r>
              <a:rPr lang="en-GB" sz="2800" dirty="0" smtClean="0"/>
              <a:t>Translators are required competence also in cultural knowledge – knowing a language is not enough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79912" y="274638"/>
            <a:ext cx="4906888" cy="778098"/>
          </a:xfrm>
        </p:spPr>
        <p:txBody>
          <a:bodyPr/>
          <a:lstStyle/>
          <a:p>
            <a:r>
              <a:rPr lang="it-IT" sz="3200" b="1" dirty="0" err="1" smtClean="0">
                <a:solidFill>
                  <a:schemeClr val="accent3"/>
                </a:solidFill>
              </a:rPr>
              <a:t>Practical</a:t>
            </a:r>
            <a:r>
              <a:rPr lang="it-IT" sz="3200" b="1" dirty="0" smtClean="0">
                <a:solidFill>
                  <a:schemeClr val="accent3"/>
                </a:solidFill>
              </a:rPr>
              <a:t> </a:t>
            </a:r>
            <a:r>
              <a:rPr lang="it-IT" sz="3200" b="1" dirty="0" err="1" smtClean="0">
                <a:solidFill>
                  <a:schemeClr val="accent3"/>
                </a:solidFill>
              </a:rPr>
              <a:t>implications</a:t>
            </a:r>
            <a:endParaRPr lang="it-IT" sz="3200" b="1" dirty="0">
              <a:solidFill>
                <a:schemeClr val="accent3"/>
              </a:solidFill>
            </a:endParaRPr>
          </a:p>
        </p:txBody>
      </p:sp>
      <p:sp>
        <p:nvSpPr>
          <p:cNvPr id="3" name="Segnaposto contenuto 2"/>
          <p:cNvSpPr>
            <a:spLocks noGrp="1"/>
          </p:cNvSpPr>
          <p:nvPr>
            <p:ph idx="1"/>
          </p:nvPr>
        </p:nvSpPr>
        <p:spPr/>
        <p:txBody>
          <a:bodyPr/>
          <a:lstStyle/>
          <a:p>
            <a:r>
              <a:rPr lang="en-GB" dirty="0" smtClean="0"/>
              <a:t>Textual genre (for example letters)</a:t>
            </a:r>
          </a:p>
          <a:p>
            <a:r>
              <a:rPr lang="en-GB" dirty="0" smtClean="0"/>
              <a:t>Culture-bound items (i.e. items belonging to one culture that may be not so well known in the receiving culture)</a:t>
            </a:r>
          </a:p>
          <a:p>
            <a:r>
              <a:rPr lang="en-GB" dirty="0" err="1" smtClean="0"/>
              <a:t>Intertextual</a:t>
            </a:r>
            <a:r>
              <a:rPr lang="en-GB" dirty="0" smtClean="0"/>
              <a:t> references (references to Culture)</a:t>
            </a:r>
          </a:p>
          <a:p>
            <a:r>
              <a:rPr lang="en-GB" dirty="0" smtClean="0"/>
              <a:t>Target audience (children, adults,…)</a:t>
            </a:r>
          </a:p>
          <a:p>
            <a:r>
              <a:rPr lang="en-GB" dirty="0" smtClean="0"/>
              <a:t>Aim of the text (education, entertainment, …)</a:t>
            </a:r>
            <a:endParaRPr lang="it-IT" dirty="0" smtClean="0"/>
          </a:p>
          <a:p>
            <a:r>
              <a:rPr lang="it-IT" dirty="0" smtClean="0"/>
              <a:t>….</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634082"/>
          </a:xfrm>
        </p:spPr>
        <p:txBody>
          <a:bodyPr/>
          <a:lstStyle/>
          <a:p>
            <a:r>
              <a:rPr lang="it-IT" sz="3200" b="1" dirty="0" err="1" smtClean="0">
                <a:solidFill>
                  <a:schemeClr val="accent3"/>
                </a:solidFill>
              </a:rPr>
              <a:t>What</a:t>
            </a:r>
            <a:r>
              <a:rPr lang="it-IT" sz="3200" b="1" dirty="0" smtClean="0">
                <a:solidFill>
                  <a:schemeClr val="accent3"/>
                </a:solidFill>
              </a:rPr>
              <a:t> </a:t>
            </a:r>
            <a:r>
              <a:rPr lang="it-IT" sz="3200" b="1" dirty="0" err="1" smtClean="0">
                <a:solidFill>
                  <a:schemeClr val="accent3"/>
                </a:solidFill>
              </a:rPr>
              <a:t>is</a:t>
            </a:r>
            <a:r>
              <a:rPr lang="it-IT" sz="3200" b="1" dirty="0" smtClean="0">
                <a:solidFill>
                  <a:schemeClr val="accent3"/>
                </a:solidFill>
              </a:rPr>
              <a:t> </a:t>
            </a:r>
            <a:r>
              <a:rPr lang="it-IT" sz="3200" b="1" dirty="0" err="1" smtClean="0">
                <a:solidFill>
                  <a:schemeClr val="accent3"/>
                </a:solidFill>
              </a:rPr>
              <a:t>translation</a:t>
            </a:r>
            <a:r>
              <a:rPr lang="it-IT" sz="3200" b="1" dirty="0" smtClean="0">
                <a:solidFill>
                  <a:schemeClr val="accent3"/>
                </a:solidFill>
              </a:rPr>
              <a:t>?</a:t>
            </a:r>
            <a:endParaRPr lang="it-IT" sz="3200" b="1" dirty="0">
              <a:solidFill>
                <a:schemeClr val="accent3"/>
              </a:solidFill>
            </a:endParaRPr>
          </a:p>
        </p:txBody>
      </p:sp>
      <p:sp>
        <p:nvSpPr>
          <p:cNvPr id="3" name="Segnaposto contenuto 2"/>
          <p:cNvSpPr>
            <a:spLocks noGrp="1"/>
          </p:cNvSpPr>
          <p:nvPr>
            <p:ph idx="1"/>
          </p:nvPr>
        </p:nvSpPr>
        <p:spPr/>
        <p:txBody>
          <a:bodyPr/>
          <a:lstStyle/>
          <a:p>
            <a:r>
              <a:rPr lang="it-IT" dirty="0" smtClean="0"/>
              <a:t>The </a:t>
            </a:r>
            <a:r>
              <a:rPr lang="it-IT" dirty="0" err="1" smtClean="0"/>
              <a:t>term</a:t>
            </a:r>
            <a:r>
              <a:rPr lang="it-IT" dirty="0" smtClean="0"/>
              <a:t> </a:t>
            </a:r>
            <a:r>
              <a:rPr lang="it-IT" dirty="0" smtClean="0"/>
              <a:t>‘</a:t>
            </a:r>
            <a:r>
              <a:rPr lang="it-IT" dirty="0" err="1" smtClean="0"/>
              <a:t>translation</a:t>
            </a:r>
            <a:r>
              <a:rPr lang="it-IT" dirty="0" smtClean="0"/>
              <a:t>’ can </a:t>
            </a:r>
            <a:r>
              <a:rPr lang="it-IT" dirty="0" err="1" smtClean="0"/>
              <a:t>refer</a:t>
            </a:r>
            <a:r>
              <a:rPr lang="it-IT" dirty="0" smtClean="0"/>
              <a:t> </a:t>
            </a:r>
            <a:r>
              <a:rPr lang="it-IT" dirty="0" err="1" smtClean="0"/>
              <a:t>to</a:t>
            </a:r>
            <a:r>
              <a:rPr lang="it-IT" dirty="0" smtClean="0"/>
              <a:t>:</a:t>
            </a:r>
          </a:p>
          <a:p>
            <a:pPr lvl="1"/>
            <a:r>
              <a:rPr lang="it-IT" dirty="0" smtClean="0"/>
              <a:t>The </a:t>
            </a:r>
            <a:r>
              <a:rPr lang="it-IT" dirty="0" err="1" smtClean="0"/>
              <a:t>finished</a:t>
            </a:r>
            <a:r>
              <a:rPr lang="it-IT" dirty="0" smtClean="0"/>
              <a:t> </a:t>
            </a:r>
            <a:r>
              <a:rPr lang="it-IT" dirty="0" err="1" smtClean="0"/>
              <a:t>product</a:t>
            </a:r>
            <a:endParaRPr lang="it-IT" dirty="0" smtClean="0"/>
          </a:p>
          <a:p>
            <a:pPr lvl="1"/>
            <a:r>
              <a:rPr lang="it-IT" dirty="0" smtClean="0"/>
              <a:t>The </a:t>
            </a:r>
            <a:r>
              <a:rPr lang="it-IT" dirty="0" err="1" smtClean="0"/>
              <a:t>process</a:t>
            </a:r>
            <a:r>
              <a:rPr lang="it-IT" dirty="0" smtClean="0"/>
              <a:t> </a:t>
            </a:r>
            <a:r>
              <a:rPr lang="it-IT" dirty="0" err="1" smtClean="0"/>
              <a:t>of</a:t>
            </a:r>
            <a:r>
              <a:rPr lang="it-IT" dirty="0" smtClean="0"/>
              <a:t> </a:t>
            </a:r>
            <a:r>
              <a:rPr lang="it-IT" dirty="0" err="1" smtClean="0"/>
              <a:t>translating</a:t>
            </a:r>
            <a:r>
              <a:rPr lang="it-IT" dirty="0" smtClean="0"/>
              <a:t> </a:t>
            </a:r>
          </a:p>
          <a:p>
            <a:pPr lvl="1"/>
            <a:endParaRPr lang="it-IT" dirty="0" smtClean="0"/>
          </a:p>
          <a:p>
            <a:r>
              <a:rPr lang="it-IT" dirty="0" err="1" smtClean="0"/>
              <a:t>For</a:t>
            </a:r>
            <a:r>
              <a:rPr lang="it-IT" dirty="0" smtClean="0"/>
              <a:t> </a:t>
            </a:r>
            <a:r>
              <a:rPr lang="it-IT" dirty="0" err="1" smtClean="0"/>
              <a:t>most</a:t>
            </a:r>
            <a:r>
              <a:rPr lang="it-IT" dirty="0" smtClean="0"/>
              <a:t> people </a:t>
            </a:r>
            <a:r>
              <a:rPr lang="it-IT" dirty="0" err="1" smtClean="0"/>
              <a:t>it</a:t>
            </a:r>
            <a:r>
              <a:rPr lang="it-IT" dirty="0" smtClean="0"/>
              <a:t> </a:t>
            </a:r>
            <a:r>
              <a:rPr lang="it-IT" dirty="0" err="1" smtClean="0"/>
              <a:t>means</a:t>
            </a:r>
            <a:r>
              <a:rPr lang="it-IT" dirty="0" smtClean="0"/>
              <a:t> a </a:t>
            </a:r>
            <a:r>
              <a:rPr lang="it-IT" dirty="0" err="1" smtClean="0"/>
              <a:t>transposition</a:t>
            </a:r>
            <a:r>
              <a:rPr lang="it-IT" dirty="0" smtClean="0"/>
              <a:t> </a:t>
            </a:r>
            <a:r>
              <a:rPr lang="it-IT" dirty="0" err="1" smtClean="0"/>
              <a:t>of</a:t>
            </a:r>
            <a:r>
              <a:rPr lang="it-IT" dirty="0" smtClean="0"/>
              <a:t> </a:t>
            </a:r>
            <a:r>
              <a:rPr lang="it-IT" dirty="0" err="1" smtClean="0"/>
              <a:t>words</a:t>
            </a:r>
            <a:r>
              <a:rPr lang="it-IT" dirty="0" smtClean="0"/>
              <a:t> </a:t>
            </a:r>
            <a:r>
              <a:rPr lang="it-IT" dirty="0" smtClean="0"/>
              <a:t>– </a:t>
            </a:r>
            <a:r>
              <a:rPr lang="it-IT" dirty="0" err="1" smtClean="0"/>
              <a:t>meaning</a:t>
            </a:r>
            <a:r>
              <a:rPr lang="it-IT" dirty="0" smtClean="0"/>
              <a:t> – </a:t>
            </a:r>
            <a:r>
              <a:rPr lang="it-IT" dirty="0" err="1" smtClean="0"/>
              <a:t>from</a:t>
            </a:r>
            <a:r>
              <a:rPr lang="it-IT" dirty="0" smtClean="0"/>
              <a:t> a </a:t>
            </a:r>
            <a:r>
              <a:rPr lang="it-IT" dirty="0" err="1" smtClean="0"/>
              <a:t>language</a:t>
            </a:r>
            <a:r>
              <a:rPr lang="it-IT" dirty="0" smtClean="0"/>
              <a:t> </a:t>
            </a:r>
            <a:r>
              <a:rPr lang="it-IT" dirty="0" err="1" smtClean="0"/>
              <a:t>into</a:t>
            </a:r>
            <a:r>
              <a:rPr lang="it-IT" dirty="0" smtClean="0"/>
              <a:t> </a:t>
            </a:r>
            <a:r>
              <a:rPr lang="it-IT" dirty="0" err="1" smtClean="0"/>
              <a:t>another</a:t>
            </a:r>
            <a:r>
              <a:rPr lang="it-IT" dirty="0" smtClean="0"/>
              <a:t> </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35896" y="274638"/>
            <a:ext cx="5050904" cy="634082"/>
          </a:xfrm>
        </p:spPr>
        <p:txBody>
          <a:bodyPr/>
          <a:lstStyle/>
          <a:p>
            <a:r>
              <a:rPr lang="it-IT" b="1" dirty="0" smtClean="0">
                <a:solidFill>
                  <a:schemeClr val="accent3"/>
                </a:solidFill>
              </a:rPr>
              <a:t>Text </a:t>
            </a:r>
            <a:r>
              <a:rPr lang="it-IT" b="1" dirty="0" err="1" smtClean="0">
                <a:solidFill>
                  <a:schemeClr val="accent3"/>
                </a:solidFill>
              </a:rPr>
              <a:t>one</a:t>
            </a:r>
            <a:endParaRPr lang="it-IT" b="1" dirty="0">
              <a:solidFill>
                <a:schemeClr val="accent3"/>
              </a:solidFill>
            </a:endParaRPr>
          </a:p>
        </p:txBody>
      </p:sp>
      <p:sp>
        <p:nvSpPr>
          <p:cNvPr id="3" name="Segnaposto contenuto 2"/>
          <p:cNvSpPr>
            <a:spLocks noGrp="1"/>
          </p:cNvSpPr>
          <p:nvPr>
            <p:ph idx="1"/>
          </p:nvPr>
        </p:nvSpPr>
        <p:spPr/>
        <p:txBody>
          <a:bodyPr/>
          <a:lstStyle/>
          <a:p>
            <a:pPr>
              <a:buNone/>
            </a:pPr>
            <a:r>
              <a:rPr lang="en-US" sz="1800" b="1" dirty="0" smtClean="0"/>
              <a:t>The Things They Carried – Tim O’Brien</a:t>
            </a:r>
            <a:endParaRPr lang="it-IT" sz="1800" dirty="0" smtClean="0"/>
          </a:p>
          <a:p>
            <a:pPr>
              <a:buNone/>
            </a:pPr>
            <a:r>
              <a:rPr lang="en-US" sz="1800" dirty="0" smtClean="0"/>
              <a:t>First Lieutenant Jimmy Cross carried letters from a girl named Martha, a junior at Mount Sebastian College in New Jersey. They were not love letters, but Lieutenant Cross was hoping, so he kept them folded in plastic at the bottom of his rucksack. In the late afternoon, after a day’s march, he would dig his foxhole, wash his hands under a canteen, unwrap the letters, hold them with the tips of his fingers, and spend the last hour of light pretending. He would imagine romantic camping trips into the White Mountains in New Hampshire. He would sometimes taste the envelope flaps, knowing her tongue had been there. More than anything, he wanted Martha to love him as he loved her, but the letters were mostly chatty, elusive on the matter of love. </a:t>
            </a:r>
            <a:endParaRPr lang="it-IT" sz="1800" dirty="0" smtClean="0"/>
          </a:p>
          <a:p>
            <a:pPr>
              <a:buNone/>
            </a:pPr>
            <a:r>
              <a:rPr lang="en-US" sz="1800" dirty="0" smtClean="0"/>
              <a:t>[…] she wrote beautifully about her professors and roommates and midterm exams, about her respect for Chaucer and her great affection for Virginia Woolf. She often quoted lines of poetry; she never mentioned the war, except to say, Jimmy, take care of yourself. The letters weighed ten ounces. They were signed “Love, Martha,” but Lieutenant Cross understood that “Love” was only a way of signing and did not mean what he sometimes pretended it meant. […]</a:t>
            </a:r>
            <a:endParaRPr lang="it-IT" sz="1800" dirty="0" smtClean="0"/>
          </a:p>
          <a:p>
            <a:pPr>
              <a:buNone/>
            </a:pPr>
            <a:endParaRPr lang="it-I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706090"/>
          </a:xfrm>
        </p:spPr>
        <p:txBody>
          <a:bodyPr/>
          <a:lstStyle/>
          <a:p>
            <a:r>
              <a:rPr lang="it-IT" b="1" dirty="0" err="1" smtClean="0">
                <a:solidFill>
                  <a:schemeClr val="accent3"/>
                </a:solidFill>
              </a:rPr>
              <a:t>Analysis</a:t>
            </a:r>
            <a:endParaRPr lang="it-IT" b="1" dirty="0">
              <a:solidFill>
                <a:schemeClr val="accent3"/>
              </a:solidFill>
            </a:endParaRPr>
          </a:p>
        </p:txBody>
      </p:sp>
      <p:sp>
        <p:nvSpPr>
          <p:cNvPr id="3" name="Segnaposto contenuto 2"/>
          <p:cNvSpPr>
            <a:spLocks noGrp="1"/>
          </p:cNvSpPr>
          <p:nvPr>
            <p:ph idx="1"/>
          </p:nvPr>
        </p:nvSpPr>
        <p:spPr/>
        <p:txBody>
          <a:bodyPr/>
          <a:lstStyle/>
          <a:p>
            <a:pPr>
              <a:buNone/>
            </a:pPr>
            <a:r>
              <a:rPr lang="en-US" sz="1800" b="1" dirty="0" smtClean="0"/>
              <a:t>The Things They Carried – Tim O’Brien</a:t>
            </a:r>
            <a:endParaRPr lang="it-IT" sz="1800" dirty="0" smtClean="0"/>
          </a:p>
          <a:p>
            <a:pPr>
              <a:buNone/>
            </a:pPr>
            <a:r>
              <a:rPr lang="en-US" sz="1800" dirty="0" smtClean="0"/>
              <a:t>First </a:t>
            </a:r>
            <a:r>
              <a:rPr lang="en-US" sz="1800" u="sng" dirty="0" smtClean="0"/>
              <a:t>Lieutenant </a:t>
            </a:r>
            <a:r>
              <a:rPr lang="en-US" sz="1800" dirty="0" smtClean="0"/>
              <a:t>Jimmy Cross carried letters from a girl named Martha, a </a:t>
            </a:r>
            <a:r>
              <a:rPr lang="en-US" sz="1800" u="sng" dirty="0" smtClean="0"/>
              <a:t>junior</a:t>
            </a:r>
            <a:r>
              <a:rPr lang="en-US" sz="1800" dirty="0" smtClean="0"/>
              <a:t> at </a:t>
            </a:r>
            <a:r>
              <a:rPr lang="en-US" sz="1800" u="sng" dirty="0" smtClean="0"/>
              <a:t>Mount Sebastian College </a:t>
            </a:r>
            <a:r>
              <a:rPr lang="en-US" sz="1800" dirty="0" smtClean="0"/>
              <a:t>in </a:t>
            </a:r>
            <a:r>
              <a:rPr lang="en-US" sz="1800" u="sng" dirty="0" smtClean="0"/>
              <a:t>New Jersey</a:t>
            </a:r>
            <a:r>
              <a:rPr lang="en-US" sz="1800" dirty="0" smtClean="0"/>
              <a:t>. They were not love letters, but Lieutenant Cross was hoping, so he kept them folded in plastic at the bottom of his rucksack. In the late afternoon, after a day’s march, he would dig his foxhole, wash his hands under a canteen, unwrap the letters, hold them with the tips of his fingers, and spend the last hour of light pretending. He would imagine romantic camping trips into the </a:t>
            </a:r>
            <a:r>
              <a:rPr lang="en-US" sz="1800" u="sng" dirty="0" smtClean="0"/>
              <a:t>White Mountains in New Hampshire</a:t>
            </a:r>
            <a:r>
              <a:rPr lang="en-US" sz="1800" dirty="0" smtClean="0"/>
              <a:t>. He would sometimes taste the envelope flaps, knowing her tongue had been there. More than anything, he wanted Martha to love him as he loved her, but the letters were mostly chatty, elusive on the matter of love. </a:t>
            </a:r>
            <a:endParaRPr lang="it-IT" sz="1800" dirty="0" smtClean="0"/>
          </a:p>
          <a:p>
            <a:pPr>
              <a:buNone/>
            </a:pPr>
            <a:r>
              <a:rPr lang="en-US" sz="1800" dirty="0" smtClean="0"/>
              <a:t>[…] she wrote beautifully about her professors and roommates and </a:t>
            </a:r>
            <a:r>
              <a:rPr lang="en-US" sz="1800" u="sng" dirty="0" smtClean="0"/>
              <a:t>midterm exams</a:t>
            </a:r>
            <a:r>
              <a:rPr lang="en-US" sz="1800" dirty="0" smtClean="0"/>
              <a:t>, about her respect for </a:t>
            </a:r>
            <a:r>
              <a:rPr lang="en-US" sz="1800" u="sng" dirty="0" smtClean="0"/>
              <a:t>Chaucer</a:t>
            </a:r>
            <a:r>
              <a:rPr lang="en-US" sz="1800" dirty="0" smtClean="0"/>
              <a:t> and her great affection for </a:t>
            </a:r>
            <a:r>
              <a:rPr lang="en-US" sz="1800" u="sng" dirty="0" smtClean="0"/>
              <a:t>Virginia Woolf</a:t>
            </a:r>
            <a:r>
              <a:rPr lang="en-US" sz="1800" dirty="0" smtClean="0"/>
              <a:t>. She often quoted lines of poetry; she never mentioned the war, except to say, Jimmy, take care of yourself. The letters weighed ten </a:t>
            </a:r>
            <a:r>
              <a:rPr lang="en-US" sz="1800" u="sng" dirty="0" smtClean="0"/>
              <a:t>ounces</a:t>
            </a:r>
            <a:r>
              <a:rPr lang="en-US" sz="1800" dirty="0" smtClean="0"/>
              <a:t>. They were signed “</a:t>
            </a:r>
            <a:r>
              <a:rPr lang="en-US" sz="1800" u="dbl" dirty="0" smtClean="0"/>
              <a:t>Love</a:t>
            </a:r>
            <a:r>
              <a:rPr lang="en-US" sz="1800" dirty="0" smtClean="0"/>
              <a:t>, Martha,” but Lieutenant Cross understood that “Love” was only a way of signing and did not mean what he sometimes pretended it meant. […]</a:t>
            </a:r>
            <a:endParaRPr lang="it-IT" sz="1800" dirty="0" smtClean="0"/>
          </a:p>
          <a:p>
            <a:pPr>
              <a:buNone/>
            </a:pP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79912" y="274638"/>
            <a:ext cx="4906888" cy="778098"/>
          </a:xfrm>
        </p:spPr>
        <p:txBody>
          <a:bodyPr/>
          <a:lstStyle/>
          <a:p>
            <a:r>
              <a:rPr lang="it-IT" b="1" dirty="0" smtClean="0">
                <a:solidFill>
                  <a:schemeClr val="accent3"/>
                </a:solidFill>
              </a:rPr>
              <a:t>Text </a:t>
            </a:r>
            <a:r>
              <a:rPr lang="it-IT" b="1" dirty="0" err="1" smtClean="0">
                <a:solidFill>
                  <a:schemeClr val="accent3"/>
                </a:solidFill>
              </a:rPr>
              <a:t>two</a:t>
            </a:r>
            <a:endParaRPr lang="it-IT" b="1" dirty="0">
              <a:solidFill>
                <a:schemeClr val="accent3"/>
              </a:solidFill>
            </a:endParaRPr>
          </a:p>
        </p:txBody>
      </p:sp>
      <p:sp>
        <p:nvSpPr>
          <p:cNvPr id="3" name="Segnaposto contenuto 2"/>
          <p:cNvSpPr>
            <a:spLocks noGrp="1"/>
          </p:cNvSpPr>
          <p:nvPr>
            <p:ph idx="1"/>
          </p:nvPr>
        </p:nvSpPr>
        <p:spPr>
          <a:xfrm>
            <a:off x="457200" y="1484784"/>
            <a:ext cx="8229600" cy="4641379"/>
          </a:xfrm>
        </p:spPr>
        <p:txBody>
          <a:bodyPr/>
          <a:lstStyle/>
          <a:p>
            <a:pPr>
              <a:buNone/>
            </a:pPr>
            <a:r>
              <a:rPr lang="en-US" sz="1800" b="1" dirty="0" smtClean="0"/>
              <a:t>The Evolution of Bruno Littlemore – Benjamin Hale</a:t>
            </a:r>
            <a:endParaRPr lang="it-IT" sz="1800" dirty="0" smtClean="0"/>
          </a:p>
          <a:p>
            <a:pPr>
              <a:buNone/>
            </a:pPr>
            <a:r>
              <a:rPr lang="en-US" sz="1800" dirty="0" smtClean="0"/>
              <a:t>There followed another couple of weeks of busy preparations for our imminent departure. I understood so little of what was going on. I was not well traveled. Chicago was the only home I had ever known. I was born in it. I had never been outside its city limits. There were only three places in the world that I knew well: (one) the Primate House at the Lincoln Park Zoo; (two) the main campus of the University of Chicago in general and room 308 of the </a:t>
            </a:r>
            <a:r>
              <a:rPr lang="en-US" sz="1800" dirty="0" err="1" smtClean="0"/>
              <a:t>Erman</a:t>
            </a:r>
            <a:r>
              <a:rPr lang="en-US" sz="1800" dirty="0" smtClean="0"/>
              <a:t> Biology Center in particular; and (three) the interior of 5120 South Ellis Avenue, Apartment 1A, Chicago, Illinois. Now we were about to leave this place, the place that then constituted all the known world to me, and resettle in a place that was entirely alien to me, that was only a – not even a concept! – but just a word, a single meaningless word: Colorado. […] We would have to say good-bye to our urban existence. We would say good-bye to the magisterial ivy-strangled gray stone buildings of the University of Chicago. Good-bye to the crushing crowds, the bleating cars, the thundering trains that shook us in the night. Good-bye to the mannequins at Marshall Field’s, good-bye to the scientists at the lab, good-bye to Haywood, good-bye to Mr. Morgan, with his parrots, his bagpipes, his backgammon, and his boiling beans. Good-bye to everything I had ever known.</a:t>
            </a:r>
            <a:endParaRPr lang="it-IT" sz="1800" dirty="0" smtClean="0"/>
          </a:p>
          <a:p>
            <a:pPr>
              <a:buNone/>
            </a:pP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634082"/>
          </a:xfrm>
        </p:spPr>
        <p:txBody>
          <a:bodyPr/>
          <a:lstStyle/>
          <a:p>
            <a:r>
              <a:rPr lang="it-IT" b="1" dirty="0" err="1" smtClean="0">
                <a:solidFill>
                  <a:schemeClr val="accent3"/>
                </a:solidFill>
              </a:rPr>
              <a:t>Analysis</a:t>
            </a:r>
            <a:endParaRPr lang="it-IT" b="1" dirty="0">
              <a:solidFill>
                <a:schemeClr val="accent3"/>
              </a:solidFill>
            </a:endParaRPr>
          </a:p>
        </p:txBody>
      </p:sp>
      <p:sp>
        <p:nvSpPr>
          <p:cNvPr id="3" name="Segnaposto contenuto 2"/>
          <p:cNvSpPr>
            <a:spLocks noGrp="1"/>
          </p:cNvSpPr>
          <p:nvPr>
            <p:ph idx="1"/>
          </p:nvPr>
        </p:nvSpPr>
        <p:spPr>
          <a:xfrm>
            <a:off x="457200" y="1412776"/>
            <a:ext cx="8229600" cy="4713387"/>
          </a:xfrm>
        </p:spPr>
        <p:txBody>
          <a:bodyPr/>
          <a:lstStyle/>
          <a:p>
            <a:pPr>
              <a:buNone/>
            </a:pPr>
            <a:r>
              <a:rPr lang="en-US" sz="1800" b="1" dirty="0" smtClean="0"/>
              <a:t>The Evolution of Bruno Littlemore – Benjamin Hale</a:t>
            </a:r>
            <a:endParaRPr lang="it-IT" sz="1800" dirty="0" smtClean="0"/>
          </a:p>
          <a:p>
            <a:pPr>
              <a:buNone/>
            </a:pPr>
            <a:r>
              <a:rPr lang="en-US" sz="1800" dirty="0" smtClean="0"/>
              <a:t>There followed another couple of weeks of busy preparations for our imminent departure. I understood so little of what was going on. I was not well traveled. </a:t>
            </a:r>
            <a:r>
              <a:rPr lang="en-US" sz="1800" u="sng" dirty="0" smtClean="0"/>
              <a:t>Chicago</a:t>
            </a:r>
            <a:r>
              <a:rPr lang="en-US" sz="1800" dirty="0" smtClean="0"/>
              <a:t> was the only home I had ever known. I was born in it. I had never been outside its city limits. There were only three places in the world that I knew well: (one) the Primate House at the </a:t>
            </a:r>
            <a:r>
              <a:rPr lang="en-US" sz="1800" u="sng" dirty="0" smtClean="0"/>
              <a:t>Lincoln Park Zoo</a:t>
            </a:r>
            <a:r>
              <a:rPr lang="en-US" sz="1800" dirty="0" smtClean="0"/>
              <a:t>; (two) the main campus of the </a:t>
            </a:r>
            <a:r>
              <a:rPr lang="en-US" sz="1800" u="sng" dirty="0" smtClean="0"/>
              <a:t>University of Chicago </a:t>
            </a:r>
            <a:r>
              <a:rPr lang="en-US" sz="1800" dirty="0" smtClean="0"/>
              <a:t>in general and room 308 of the </a:t>
            </a:r>
            <a:r>
              <a:rPr lang="en-US" sz="1800" dirty="0" err="1" smtClean="0"/>
              <a:t>Erman</a:t>
            </a:r>
            <a:r>
              <a:rPr lang="en-US" sz="1800" dirty="0" smtClean="0"/>
              <a:t> Biology Center in particular; and (three) the interior </a:t>
            </a:r>
            <a:r>
              <a:rPr lang="en-US" sz="1800" u="sng" dirty="0" smtClean="0"/>
              <a:t>of 5120 South Ellis Avenue, Apartment 1A, Chicago, Illinois.</a:t>
            </a:r>
            <a:r>
              <a:rPr lang="en-US" sz="1800" dirty="0" smtClean="0"/>
              <a:t> Now we were about to leave this place, the place that then constituted all the known world to me, and resettle in a place that was entirely alien to me, that was only a – not even a concept! – but just a word, a single meaningless word: </a:t>
            </a:r>
            <a:r>
              <a:rPr lang="en-US" sz="1800" u="sng" dirty="0" smtClean="0"/>
              <a:t>Colorado. </a:t>
            </a:r>
            <a:r>
              <a:rPr lang="en-US" sz="1800" dirty="0" smtClean="0"/>
              <a:t>[…] We would have to say good-bye to our urban existence. We would say good-bye to the magisterial ivy-strangled gray stone buildings of the University of Chicago. </a:t>
            </a:r>
            <a:r>
              <a:rPr lang="en-US" sz="1800" u="sng" dirty="0" smtClean="0"/>
              <a:t>Good-bye</a:t>
            </a:r>
            <a:r>
              <a:rPr lang="en-US" sz="1800" dirty="0" smtClean="0"/>
              <a:t> to the crushing crowds, the bleating cars, the thundering trains that shook us in the night. </a:t>
            </a:r>
            <a:r>
              <a:rPr lang="en-US" sz="1800" u="sng" dirty="0" smtClean="0"/>
              <a:t>Good-bye</a:t>
            </a:r>
            <a:r>
              <a:rPr lang="en-US" sz="1800" dirty="0" smtClean="0"/>
              <a:t> to the mannequins at </a:t>
            </a:r>
            <a:r>
              <a:rPr lang="en-US" sz="1800" u="sng" dirty="0" smtClean="0"/>
              <a:t>Marshall Field’s</a:t>
            </a:r>
            <a:r>
              <a:rPr lang="en-US" sz="1800" dirty="0" smtClean="0"/>
              <a:t>, </a:t>
            </a:r>
            <a:r>
              <a:rPr lang="en-US" sz="1800" u="sng" dirty="0" smtClean="0"/>
              <a:t>good-bye</a:t>
            </a:r>
            <a:r>
              <a:rPr lang="en-US" sz="1800" dirty="0" smtClean="0"/>
              <a:t> to the scientists at the lab, </a:t>
            </a:r>
            <a:r>
              <a:rPr lang="en-US" sz="1800" u="sng" dirty="0" smtClean="0"/>
              <a:t>good-bye</a:t>
            </a:r>
            <a:r>
              <a:rPr lang="en-US" sz="1800" dirty="0" smtClean="0"/>
              <a:t> to Haywood, </a:t>
            </a:r>
            <a:r>
              <a:rPr lang="en-US" sz="1800" u="sng" dirty="0" smtClean="0"/>
              <a:t>good-bye</a:t>
            </a:r>
            <a:r>
              <a:rPr lang="en-US" sz="1800" dirty="0" smtClean="0"/>
              <a:t> to Mr. Morgan, with his parrots, his bagpipes, his backgammon, and his boiling beans. </a:t>
            </a:r>
            <a:r>
              <a:rPr lang="en-US" sz="1800" u="sng" dirty="0" smtClean="0"/>
              <a:t>Good-bye</a:t>
            </a:r>
            <a:r>
              <a:rPr lang="en-US" sz="1800" dirty="0" smtClean="0"/>
              <a:t> to everything I had ever known.</a:t>
            </a:r>
            <a:endParaRPr lang="it-IT" sz="1800" dirty="0" smtClean="0"/>
          </a:p>
          <a:p>
            <a:pPr>
              <a:buNone/>
            </a:pP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5936" y="274638"/>
            <a:ext cx="4690864" cy="706090"/>
          </a:xfrm>
        </p:spPr>
        <p:txBody>
          <a:bodyPr/>
          <a:lstStyle/>
          <a:p>
            <a:r>
              <a:rPr lang="it-IT" sz="2800" b="1" dirty="0" smtClean="0">
                <a:solidFill>
                  <a:schemeClr val="accent3"/>
                </a:solidFill>
              </a:rPr>
              <a:t>The </a:t>
            </a:r>
            <a:r>
              <a:rPr lang="it-IT" sz="2800" b="1" dirty="0" err="1" smtClean="0">
                <a:solidFill>
                  <a:schemeClr val="accent3"/>
                </a:solidFill>
              </a:rPr>
              <a:t>importance</a:t>
            </a:r>
            <a:r>
              <a:rPr lang="it-IT" sz="2800" b="1" dirty="0" smtClean="0">
                <a:solidFill>
                  <a:schemeClr val="accent3"/>
                </a:solidFill>
              </a:rPr>
              <a:t> </a:t>
            </a:r>
            <a:r>
              <a:rPr lang="it-IT" sz="2800" b="1" dirty="0" err="1" smtClean="0">
                <a:solidFill>
                  <a:schemeClr val="accent3"/>
                </a:solidFill>
              </a:rPr>
              <a:t>of</a:t>
            </a:r>
            <a:r>
              <a:rPr lang="it-IT" sz="2800" b="1" dirty="0" smtClean="0">
                <a:solidFill>
                  <a:schemeClr val="accent3"/>
                </a:solidFill>
              </a:rPr>
              <a:t> </a:t>
            </a:r>
            <a:r>
              <a:rPr lang="it-IT" sz="2800" b="1" dirty="0" err="1" smtClean="0">
                <a:solidFill>
                  <a:schemeClr val="accent3"/>
                </a:solidFill>
              </a:rPr>
              <a:t>time</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sz="2400" dirty="0" smtClean="0"/>
              <a:t>These two texts wouldn’t be translated in the same way in two different moments: cultures change and modify as time passes by. </a:t>
            </a:r>
          </a:p>
          <a:p>
            <a:pPr>
              <a:buNone/>
            </a:pPr>
            <a:endParaRPr lang="en-GB" sz="2400" dirty="0" smtClean="0"/>
          </a:p>
          <a:p>
            <a:r>
              <a:rPr lang="en-GB" sz="2400" dirty="0" smtClean="0"/>
              <a:t>The diachronic perspective is important </a:t>
            </a:r>
            <a:r>
              <a:rPr lang="en-GB" sz="2400" smtClean="0"/>
              <a:t>in DTS.</a:t>
            </a:r>
            <a:endParaRPr lang="en-GB"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23928" y="274638"/>
            <a:ext cx="4762872" cy="562074"/>
          </a:xfrm>
        </p:spPr>
        <p:txBody>
          <a:bodyPr/>
          <a:lstStyle/>
          <a:p>
            <a:r>
              <a:rPr lang="it-IT" sz="2400" b="1" dirty="0" smtClean="0">
                <a:solidFill>
                  <a:schemeClr val="accent3"/>
                </a:solidFill>
              </a:rPr>
              <a:t>Some </a:t>
            </a:r>
            <a:r>
              <a:rPr lang="it-IT" sz="2400" b="1" dirty="0" err="1" smtClean="0">
                <a:solidFill>
                  <a:schemeClr val="accent3"/>
                </a:solidFill>
              </a:rPr>
              <a:t>translation</a:t>
            </a:r>
            <a:r>
              <a:rPr lang="it-IT" sz="2400" b="1" dirty="0" smtClean="0">
                <a:solidFill>
                  <a:schemeClr val="accent3"/>
                </a:solidFill>
              </a:rPr>
              <a:t> </a:t>
            </a:r>
            <a:r>
              <a:rPr lang="it-IT" sz="2400" b="1" dirty="0" err="1" smtClean="0">
                <a:solidFill>
                  <a:schemeClr val="accent3"/>
                </a:solidFill>
              </a:rPr>
              <a:t>practice</a:t>
            </a:r>
            <a:endParaRPr lang="it-IT" sz="2400" b="1" dirty="0">
              <a:solidFill>
                <a:schemeClr val="accent3"/>
              </a:solidFill>
            </a:endParaRPr>
          </a:p>
        </p:txBody>
      </p:sp>
      <p:sp>
        <p:nvSpPr>
          <p:cNvPr id="3" name="Segnaposto contenuto 2"/>
          <p:cNvSpPr>
            <a:spLocks noGrp="1"/>
          </p:cNvSpPr>
          <p:nvPr>
            <p:ph idx="1"/>
          </p:nvPr>
        </p:nvSpPr>
        <p:spPr/>
        <p:txBody>
          <a:bodyPr/>
          <a:lstStyle/>
          <a:p>
            <a:r>
              <a:rPr lang="it-IT" dirty="0" err="1" smtClean="0"/>
              <a:t>Now</a:t>
            </a:r>
            <a:r>
              <a:rPr lang="it-IT" dirty="0" smtClean="0"/>
              <a:t> </a:t>
            </a:r>
            <a:r>
              <a:rPr lang="it-IT" dirty="0" err="1" smtClean="0"/>
              <a:t>try</a:t>
            </a:r>
            <a:r>
              <a:rPr lang="it-IT" dirty="0" smtClean="0"/>
              <a:t> and </a:t>
            </a:r>
            <a:r>
              <a:rPr lang="it-IT" dirty="0" err="1" smtClean="0"/>
              <a:t>translate</a:t>
            </a:r>
            <a:r>
              <a:rPr lang="it-IT" dirty="0" smtClean="0"/>
              <a:t> the </a:t>
            </a:r>
            <a:r>
              <a:rPr lang="it-IT" dirty="0" err="1" smtClean="0"/>
              <a:t>texts</a:t>
            </a:r>
            <a:r>
              <a:rPr lang="it-IT" dirty="0" smtClean="0"/>
              <a:t>. </a:t>
            </a:r>
            <a:r>
              <a:rPr lang="it-IT" dirty="0" err="1" smtClean="0"/>
              <a:t>We</a:t>
            </a:r>
            <a:r>
              <a:rPr lang="it-IT" dirty="0" smtClean="0"/>
              <a:t>’</a:t>
            </a:r>
            <a:r>
              <a:rPr lang="it-IT" dirty="0" err="1" smtClean="0"/>
              <a:t>ll</a:t>
            </a:r>
            <a:r>
              <a:rPr lang="it-IT" dirty="0" smtClean="0"/>
              <a:t> </a:t>
            </a:r>
            <a:r>
              <a:rPr lang="it-IT" dirty="0" err="1" smtClean="0"/>
              <a:t>discuss</a:t>
            </a:r>
            <a:r>
              <a:rPr lang="it-IT" dirty="0" smtClean="0"/>
              <a:t> </a:t>
            </a:r>
            <a:r>
              <a:rPr lang="it-IT" dirty="0" err="1" smtClean="0"/>
              <a:t>about</a:t>
            </a:r>
            <a:r>
              <a:rPr lang="it-IT" dirty="0" smtClean="0"/>
              <a:t> </a:t>
            </a:r>
            <a:r>
              <a:rPr lang="it-IT" dirty="0" err="1" smtClean="0"/>
              <a:t>your</a:t>
            </a:r>
            <a:r>
              <a:rPr lang="it-IT" dirty="0" smtClean="0"/>
              <a:t> </a:t>
            </a:r>
            <a:r>
              <a:rPr lang="it-IT" dirty="0" err="1" smtClean="0"/>
              <a:t>translations</a:t>
            </a:r>
            <a:r>
              <a:rPr lang="it-IT" dirty="0" smtClean="0"/>
              <a:t> </a:t>
            </a:r>
            <a:r>
              <a:rPr lang="it-IT" dirty="0" smtClean="0"/>
              <a:t>and </a:t>
            </a:r>
            <a:r>
              <a:rPr lang="it-IT" dirty="0" err="1" smtClean="0"/>
              <a:t>your</a:t>
            </a:r>
            <a:r>
              <a:rPr lang="it-IT" dirty="0" smtClean="0"/>
              <a:t> </a:t>
            </a:r>
            <a:r>
              <a:rPr lang="it-IT" dirty="0" err="1" smtClean="0"/>
              <a:t>choices</a:t>
            </a:r>
            <a:r>
              <a:rPr lang="it-IT" dirty="0" smtClean="0"/>
              <a:t>. </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634082"/>
          </a:xfrm>
        </p:spPr>
        <p:txBody>
          <a:bodyPr/>
          <a:lstStyle/>
          <a:p>
            <a:r>
              <a:rPr lang="it-IT" sz="3200" b="1" dirty="0" err="1" smtClean="0">
                <a:solidFill>
                  <a:schemeClr val="accent3"/>
                </a:solidFill>
              </a:rPr>
              <a:t>Question</a:t>
            </a:r>
            <a:r>
              <a:rPr lang="it-IT" sz="3200" b="1" dirty="0" smtClean="0">
                <a:solidFill>
                  <a:schemeClr val="accent3"/>
                </a:solidFill>
              </a:rPr>
              <a:t> </a:t>
            </a:r>
            <a:r>
              <a:rPr lang="it-IT" sz="3200" b="1" dirty="0" err="1" smtClean="0">
                <a:solidFill>
                  <a:schemeClr val="accent3"/>
                </a:solidFill>
              </a:rPr>
              <a:t>time</a:t>
            </a:r>
            <a:endParaRPr lang="it-IT" sz="3200" b="1" dirty="0">
              <a:solidFill>
                <a:schemeClr val="accent3"/>
              </a:solidFill>
            </a:endParaRPr>
          </a:p>
        </p:txBody>
      </p:sp>
      <p:sp>
        <p:nvSpPr>
          <p:cNvPr id="3" name="Segnaposto contenuto 2"/>
          <p:cNvSpPr>
            <a:spLocks noGrp="1"/>
          </p:cNvSpPr>
          <p:nvPr>
            <p:ph idx="1"/>
          </p:nvPr>
        </p:nvSpPr>
        <p:spPr/>
        <p:txBody>
          <a:bodyPr/>
          <a:lstStyle/>
          <a:p>
            <a:r>
              <a:rPr lang="it-IT" dirty="0" smtClean="0"/>
              <a:t>Do </a:t>
            </a:r>
            <a:r>
              <a:rPr lang="it-IT" dirty="0" err="1" smtClean="0"/>
              <a:t>you</a:t>
            </a:r>
            <a:r>
              <a:rPr lang="it-IT" dirty="0" smtClean="0"/>
              <a:t> </a:t>
            </a:r>
            <a:r>
              <a:rPr lang="it-IT" dirty="0" err="1" smtClean="0"/>
              <a:t>have</a:t>
            </a:r>
            <a:r>
              <a:rPr lang="it-IT" dirty="0" smtClean="0"/>
              <a:t> </a:t>
            </a:r>
            <a:r>
              <a:rPr lang="it-IT" dirty="0" err="1" smtClean="0"/>
              <a:t>any</a:t>
            </a:r>
            <a:r>
              <a:rPr lang="it-IT" dirty="0" smtClean="0"/>
              <a:t> </a:t>
            </a:r>
            <a:r>
              <a:rPr lang="it-IT" dirty="0" err="1" smtClean="0"/>
              <a:t>questions</a:t>
            </a:r>
            <a:r>
              <a:rPr lang="it-IT" dirty="0" smtClean="0"/>
              <a:t>?</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buNone/>
            </a:pPr>
            <a:endParaRPr lang="it-IT" dirty="0" smtClean="0"/>
          </a:p>
          <a:p>
            <a:pPr algn="ctr">
              <a:buNone/>
            </a:pPr>
            <a:r>
              <a:rPr lang="it-IT" sz="5400" dirty="0" err="1" smtClean="0"/>
              <a:t>Thank</a:t>
            </a:r>
            <a:r>
              <a:rPr lang="it-IT" sz="5400" dirty="0" smtClean="0"/>
              <a:t> </a:t>
            </a:r>
            <a:r>
              <a:rPr lang="it-IT" sz="5400" dirty="0" err="1" smtClean="0"/>
              <a:t>you</a:t>
            </a:r>
            <a:r>
              <a:rPr lang="it-IT" sz="5400" dirty="0" smtClean="0"/>
              <a:t> </a:t>
            </a:r>
            <a:r>
              <a:rPr lang="it-IT" sz="5400" dirty="0" err="1" smtClean="0"/>
              <a:t>for</a:t>
            </a:r>
            <a:r>
              <a:rPr lang="it-IT" sz="5400" dirty="0" smtClean="0"/>
              <a:t> </a:t>
            </a:r>
            <a:r>
              <a:rPr lang="it-IT" sz="5400" dirty="0" err="1" smtClean="0"/>
              <a:t>you</a:t>
            </a:r>
            <a:r>
              <a:rPr lang="it-IT" sz="5400" dirty="0" smtClean="0"/>
              <a:t> </a:t>
            </a:r>
            <a:r>
              <a:rPr lang="it-IT" sz="5400" dirty="0" err="1" smtClean="0"/>
              <a:t>attention</a:t>
            </a:r>
            <a:r>
              <a:rPr lang="it-IT" sz="5400" dirty="0" smtClean="0"/>
              <a:t>!</a:t>
            </a:r>
            <a:endParaRPr lang="it-IT" sz="5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634082"/>
          </a:xfrm>
        </p:spPr>
        <p:txBody>
          <a:bodyPr/>
          <a:lstStyle/>
          <a:p>
            <a:r>
              <a:rPr lang="it-IT" sz="3200" b="1" dirty="0" err="1" smtClean="0">
                <a:solidFill>
                  <a:schemeClr val="accent3"/>
                </a:solidFill>
              </a:rPr>
              <a:t>References</a:t>
            </a:r>
            <a:endParaRPr lang="it-IT" sz="3200" b="1" dirty="0">
              <a:solidFill>
                <a:schemeClr val="accent3"/>
              </a:solidFill>
            </a:endParaRPr>
          </a:p>
        </p:txBody>
      </p:sp>
      <p:sp>
        <p:nvSpPr>
          <p:cNvPr id="3" name="Segnaposto contenuto 2"/>
          <p:cNvSpPr>
            <a:spLocks noGrp="1"/>
          </p:cNvSpPr>
          <p:nvPr>
            <p:ph idx="1"/>
          </p:nvPr>
        </p:nvSpPr>
        <p:spPr/>
        <p:txBody>
          <a:bodyPr/>
          <a:lstStyle/>
          <a:p>
            <a:r>
              <a:rPr lang="it-IT" sz="1400" dirty="0" err="1" smtClean="0"/>
              <a:t>Agorni</a:t>
            </a:r>
            <a:r>
              <a:rPr lang="it-IT" sz="1400" dirty="0" smtClean="0"/>
              <a:t>, Mirella (a cura di) 2005. </a:t>
            </a:r>
            <a:r>
              <a:rPr lang="it-IT" sz="1400" i="1" dirty="0" smtClean="0"/>
              <a:t>La traduzione: teorie e metodologie a confronto.  </a:t>
            </a:r>
            <a:r>
              <a:rPr lang="en-US" sz="1400" dirty="0" smtClean="0"/>
              <a:t>Milano: </a:t>
            </a:r>
            <a:r>
              <a:rPr lang="en-US" sz="1400" dirty="0" smtClean="0"/>
              <a:t>LED</a:t>
            </a:r>
          </a:p>
          <a:p>
            <a:r>
              <a:rPr lang="en-US" sz="1400" dirty="0" err="1" smtClean="0"/>
              <a:t>Bassnett</a:t>
            </a:r>
            <a:r>
              <a:rPr lang="en-US" sz="1400" dirty="0" smtClean="0"/>
              <a:t>, Susan/ </a:t>
            </a:r>
            <a:r>
              <a:rPr lang="en-US" sz="1400" dirty="0" err="1" smtClean="0"/>
              <a:t>Lefevere</a:t>
            </a:r>
            <a:r>
              <a:rPr lang="en-US" sz="1400" dirty="0" smtClean="0"/>
              <a:t>, André 1998. </a:t>
            </a:r>
            <a:r>
              <a:rPr lang="en-US" sz="1400" i="1" dirty="0" smtClean="0"/>
              <a:t>Constructing Cultures: Essays on Literary Translation</a:t>
            </a:r>
            <a:r>
              <a:rPr lang="en-US" sz="1400" dirty="0" smtClean="0"/>
              <a:t>. </a:t>
            </a:r>
            <a:r>
              <a:rPr lang="en-US" sz="1400" dirty="0" err="1" smtClean="0"/>
              <a:t>Clevedon</a:t>
            </a:r>
            <a:r>
              <a:rPr lang="en-US" sz="1400" dirty="0" smtClean="0"/>
              <a:t>: Multilingual Matters.</a:t>
            </a:r>
            <a:r>
              <a:rPr lang="en-US" sz="1400" i="1" dirty="0" smtClean="0"/>
              <a:t> </a:t>
            </a:r>
            <a:endParaRPr lang="it-IT" sz="1400" dirty="0" smtClean="0"/>
          </a:p>
          <a:p>
            <a:r>
              <a:rPr lang="it-IT" sz="1400" dirty="0" smtClean="0"/>
              <a:t>Eco, Umberto 2003. </a:t>
            </a:r>
            <a:r>
              <a:rPr lang="it-IT" sz="1400" i="1" dirty="0" smtClean="0"/>
              <a:t>Dire quasi la stessa cosa. Esperienze di traduzione. </a:t>
            </a:r>
            <a:r>
              <a:rPr lang="it-IT" sz="1400" dirty="0" smtClean="0"/>
              <a:t>Milano: Bompiani</a:t>
            </a:r>
            <a:r>
              <a:rPr lang="it-IT" sz="1400" dirty="0" smtClean="0"/>
              <a:t>.</a:t>
            </a:r>
          </a:p>
          <a:p>
            <a:r>
              <a:rPr lang="en-US" sz="1400" dirty="0" err="1" smtClean="0"/>
              <a:t>Halliday</a:t>
            </a:r>
            <a:r>
              <a:rPr lang="en-US" sz="1400" dirty="0" smtClean="0"/>
              <a:t>, </a:t>
            </a:r>
            <a:r>
              <a:rPr lang="en-US" sz="1400" dirty="0" err="1" smtClean="0"/>
              <a:t>Micheal</a:t>
            </a:r>
            <a:r>
              <a:rPr lang="en-US" sz="1400" dirty="0" smtClean="0"/>
              <a:t> A. K. 1993(1975). “Language as Social Semiotic.” In </a:t>
            </a:r>
            <a:r>
              <a:rPr lang="en-US" sz="1400" dirty="0" err="1" smtClean="0"/>
              <a:t>Angermuller</a:t>
            </a:r>
            <a:r>
              <a:rPr lang="en-US" sz="1400" dirty="0" smtClean="0"/>
              <a:t>, Johannes/</a:t>
            </a:r>
            <a:r>
              <a:rPr lang="en-US" sz="1400" dirty="0" err="1" smtClean="0"/>
              <a:t>Mainguenau</a:t>
            </a:r>
            <a:r>
              <a:rPr lang="en-US" sz="1400" dirty="0" smtClean="0"/>
              <a:t>, Dominique / </a:t>
            </a:r>
            <a:r>
              <a:rPr lang="en-US" sz="1400" dirty="0" err="1" smtClean="0"/>
              <a:t>Wodak</a:t>
            </a:r>
            <a:r>
              <a:rPr lang="en-US" sz="1400" dirty="0" smtClean="0"/>
              <a:t>, Ruth (eds.) 2014. </a:t>
            </a:r>
            <a:r>
              <a:rPr lang="en-US" sz="1400" i="1" dirty="0" smtClean="0"/>
              <a:t>The Discourse Studies Reader</a:t>
            </a:r>
            <a:r>
              <a:rPr lang="en-US" sz="1400" dirty="0" smtClean="0"/>
              <a:t>. </a:t>
            </a:r>
            <a:r>
              <a:rPr lang="en-US" sz="1400" i="1" dirty="0" smtClean="0"/>
              <a:t>Main currents in theory and analysis</a:t>
            </a:r>
            <a:r>
              <a:rPr lang="en-US" sz="1400" dirty="0" smtClean="0"/>
              <a:t>. Amsterdam-Philadelphia: John </a:t>
            </a:r>
            <a:r>
              <a:rPr lang="en-US" sz="1400" dirty="0" err="1" smtClean="0"/>
              <a:t>Benjamins</a:t>
            </a:r>
            <a:r>
              <a:rPr lang="en-US" sz="1400" dirty="0" smtClean="0"/>
              <a:t> Publishing, pp. 263-271 (first published in </a:t>
            </a:r>
            <a:r>
              <a:rPr lang="en-US" sz="1400" i="1" dirty="0" smtClean="0"/>
              <a:t>Language and Literacy</a:t>
            </a:r>
            <a:r>
              <a:rPr lang="en-US" sz="1400" dirty="0" smtClean="0"/>
              <a:t>. ed. by Janet </a:t>
            </a:r>
            <a:r>
              <a:rPr lang="en-US" sz="1400" dirty="0" err="1" smtClean="0"/>
              <a:t>Maybin</a:t>
            </a:r>
            <a:r>
              <a:rPr lang="en-US" sz="1400" dirty="0" smtClean="0"/>
              <a:t>, 23-43, </a:t>
            </a:r>
            <a:r>
              <a:rPr lang="en-US" sz="1400" dirty="0" err="1" smtClean="0"/>
              <a:t>Clevedon:Open</a:t>
            </a:r>
            <a:r>
              <a:rPr lang="en-US" sz="1400" dirty="0" smtClean="0"/>
              <a:t> University</a:t>
            </a:r>
            <a:r>
              <a:rPr lang="en-US" sz="1400" dirty="0" smtClean="0"/>
              <a:t>)</a:t>
            </a:r>
          </a:p>
          <a:p>
            <a:r>
              <a:rPr lang="en-US" sz="1400" dirty="0" smtClean="0"/>
              <a:t>Holmes</a:t>
            </a:r>
            <a:r>
              <a:rPr lang="en-US" sz="1400" dirty="0" smtClean="0"/>
              <a:t>, James S. 1972. “The Name and Nature of Translation Studies”.  In Holmes J.S. 1988. </a:t>
            </a:r>
            <a:r>
              <a:rPr lang="en-US" sz="1400" i="1" dirty="0" smtClean="0"/>
              <a:t>Translated! Papers on Literary Translation and Translation Studies</a:t>
            </a:r>
            <a:r>
              <a:rPr lang="en-US" sz="1400" dirty="0" smtClean="0"/>
              <a:t>. Amsterdam: </a:t>
            </a:r>
            <a:r>
              <a:rPr lang="en-US" sz="1400" dirty="0" err="1" smtClean="0"/>
              <a:t>Rodopi</a:t>
            </a:r>
            <a:r>
              <a:rPr lang="en-US" sz="1400" dirty="0" smtClean="0"/>
              <a:t>.</a:t>
            </a:r>
          </a:p>
          <a:p>
            <a:r>
              <a:rPr lang="it-IT" sz="1400" dirty="0" err="1" smtClean="0"/>
              <a:t>Jakobson</a:t>
            </a:r>
            <a:r>
              <a:rPr lang="it-IT" sz="1400" dirty="0" smtClean="0"/>
              <a:t>, Roman 1966. “Aspetti linguistici della traduzione”. In L. </a:t>
            </a:r>
            <a:r>
              <a:rPr lang="it-IT" sz="1400" dirty="0" err="1" smtClean="0"/>
              <a:t>Heilman</a:t>
            </a:r>
            <a:r>
              <a:rPr lang="it-IT" sz="1400" dirty="0" smtClean="0"/>
              <a:t> (ed.), </a:t>
            </a:r>
            <a:r>
              <a:rPr lang="it-IT" sz="1400" i="1" dirty="0" smtClean="0"/>
              <a:t>Saggi di linguistica generale</a:t>
            </a:r>
            <a:r>
              <a:rPr lang="it-IT" sz="1400" dirty="0" smtClean="0"/>
              <a:t>. </a:t>
            </a:r>
            <a:r>
              <a:rPr lang="en-US" sz="1400" dirty="0" smtClean="0"/>
              <a:t>Milano: </a:t>
            </a:r>
            <a:r>
              <a:rPr lang="en-US" sz="1400" dirty="0" err="1" smtClean="0"/>
              <a:t>Feltrinelli</a:t>
            </a:r>
            <a:r>
              <a:rPr lang="en-US" sz="1400" dirty="0" smtClean="0"/>
              <a:t>.</a:t>
            </a:r>
            <a:endParaRPr lang="it-IT" sz="1400" dirty="0" smtClean="0"/>
          </a:p>
          <a:p>
            <a:r>
              <a:rPr lang="en-US" sz="1400" dirty="0" err="1" smtClean="0"/>
              <a:t>Lefevere</a:t>
            </a:r>
            <a:r>
              <a:rPr lang="en-US" sz="1400" dirty="0" smtClean="0"/>
              <a:t>, André </a:t>
            </a:r>
            <a:r>
              <a:rPr lang="en-US" sz="1400" dirty="0" smtClean="0"/>
              <a:t>1992</a:t>
            </a:r>
            <a:r>
              <a:rPr lang="en-US" sz="1400" i="1" dirty="0" smtClean="0"/>
              <a:t>.</a:t>
            </a:r>
            <a:r>
              <a:rPr lang="en-US" sz="1400" dirty="0" smtClean="0"/>
              <a:t> </a:t>
            </a:r>
            <a:r>
              <a:rPr lang="en-US" sz="1400" i="1" dirty="0" smtClean="0"/>
              <a:t>Translation, Rewriting and the Manipulation of Literary Fame</a:t>
            </a:r>
            <a:r>
              <a:rPr lang="en-US" sz="1400" dirty="0" smtClean="0"/>
              <a:t>. </a:t>
            </a:r>
            <a:r>
              <a:rPr lang="it-IT" sz="1400" dirty="0" smtClean="0"/>
              <a:t>London and New York: </a:t>
            </a:r>
            <a:r>
              <a:rPr lang="it-IT" sz="1400" dirty="0" err="1" smtClean="0"/>
              <a:t>Routledge</a:t>
            </a:r>
            <a:r>
              <a:rPr lang="it-IT" sz="1400" dirty="0" smtClean="0"/>
              <a:t> (trad. </a:t>
            </a:r>
            <a:r>
              <a:rPr lang="it-IT" sz="1400" dirty="0" err="1" smtClean="0"/>
              <a:t>it</a:t>
            </a:r>
            <a:r>
              <a:rPr lang="it-IT" sz="1400" dirty="0" smtClean="0"/>
              <a:t>. di S. </a:t>
            </a:r>
            <a:r>
              <a:rPr lang="it-IT" sz="1400" dirty="0" err="1" smtClean="0"/>
              <a:t>Campanini</a:t>
            </a:r>
            <a:r>
              <a:rPr lang="it-IT" sz="1400" dirty="0" smtClean="0"/>
              <a:t> 1998 </a:t>
            </a:r>
            <a:r>
              <a:rPr lang="it-IT" sz="1400" i="1" dirty="0" smtClean="0"/>
              <a:t>“Traduzione e riscrittura: la manipolazione della fama letteraria”</a:t>
            </a:r>
            <a:r>
              <a:rPr lang="it-IT" sz="1400" dirty="0" smtClean="0"/>
              <a:t>. </a:t>
            </a:r>
            <a:r>
              <a:rPr lang="en-US" sz="1400" dirty="0" smtClean="0"/>
              <a:t>Torino: UTET</a:t>
            </a:r>
            <a:r>
              <a:rPr lang="en-US" sz="1400" dirty="0" smtClean="0"/>
              <a:t>).</a:t>
            </a:r>
          </a:p>
          <a:p>
            <a:r>
              <a:rPr lang="it-IT" sz="1400" dirty="0" err="1" smtClean="0"/>
              <a:t>Nergaard</a:t>
            </a:r>
            <a:r>
              <a:rPr lang="it-IT" sz="1400" dirty="0" smtClean="0"/>
              <a:t>, Siri (a cura di) 1993. </a:t>
            </a:r>
            <a:r>
              <a:rPr lang="it-IT" sz="1400" i="1" dirty="0" smtClean="0"/>
              <a:t>La teoria della traduzione nella storia. </a:t>
            </a:r>
            <a:r>
              <a:rPr lang="en-US" sz="1400" dirty="0" smtClean="0"/>
              <a:t>Milano: </a:t>
            </a:r>
            <a:r>
              <a:rPr lang="en-US" sz="1400" dirty="0" err="1" smtClean="0"/>
              <a:t>Bompiani</a:t>
            </a:r>
            <a:endParaRPr lang="it-IT" sz="1400" dirty="0" smtClean="0"/>
          </a:p>
          <a:p>
            <a:r>
              <a:rPr lang="en-US" sz="1400" dirty="0" err="1" smtClean="0"/>
              <a:t>Nida</a:t>
            </a:r>
            <a:r>
              <a:rPr lang="en-US" sz="1400" dirty="0" smtClean="0"/>
              <a:t>, Eugene A. 1965. </a:t>
            </a:r>
            <a:r>
              <a:rPr lang="en-US" sz="1400" i="1" dirty="0" smtClean="0"/>
              <a:t>Towards a Science of Translating: With Special Reference to Principles and Procedures Involved in Bible Translation</a:t>
            </a:r>
            <a:r>
              <a:rPr lang="en-US" sz="1400" dirty="0" smtClean="0"/>
              <a:t>. Leiden: E. J. Brill</a:t>
            </a:r>
            <a:endParaRPr lang="it-IT" sz="1400" dirty="0" smtClean="0"/>
          </a:p>
          <a:p>
            <a:r>
              <a:rPr lang="it-IT" sz="1400" dirty="0" smtClean="0"/>
              <a:t>Venuti, Lawrence 1999. </a:t>
            </a:r>
            <a:r>
              <a:rPr lang="it-IT" sz="1400" i="1" dirty="0" smtClean="0"/>
              <a:t>L’invisibilità del traduttore. Una storia della traduzione. (trad. di M. </a:t>
            </a:r>
            <a:r>
              <a:rPr lang="it-IT" sz="1400" i="1" dirty="0" err="1" smtClean="0"/>
              <a:t>Guglielmini</a:t>
            </a:r>
            <a:r>
              <a:rPr lang="it-IT" sz="1400" i="1" dirty="0" smtClean="0"/>
              <a:t>, titolo originale dell’opera The </a:t>
            </a:r>
            <a:r>
              <a:rPr lang="it-IT" sz="1400" i="1" dirty="0" err="1" smtClean="0"/>
              <a:t>translator</a:t>
            </a:r>
            <a:r>
              <a:rPr lang="it-IT" sz="1400" i="1" dirty="0" smtClean="0"/>
              <a:t>’s </a:t>
            </a:r>
            <a:r>
              <a:rPr lang="it-IT" sz="1400" i="1" dirty="0" err="1" smtClean="0"/>
              <a:t>Invisibility</a:t>
            </a:r>
            <a:r>
              <a:rPr lang="it-IT" sz="1400" i="1" dirty="0" smtClean="0"/>
              <a:t>: A </a:t>
            </a:r>
            <a:r>
              <a:rPr lang="it-IT" sz="1400" i="1" dirty="0" err="1" smtClean="0"/>
              <a:t>History</a:t>
            </a:r>
            <a:r>
              <a:rPr lang="it-IT" sz="1400" i="1" dirty="0" smtClean="0"/>
              <a:t> </a:t>
            </a:r>
            <a:r>
              <a:rPr lang="it-IT" sz="1400" i="1" dirty="0" err="1" smtClean="0"/>
              <a:t>of</a:t>
            </a:r>
            <a:r>
              <a:rPr lang="it-IT" sz="1400" i="1" dirty="0" smtClean="0"/>
              <a:t> </a:t>
            </a:r>
            <a:r>
              <a:rPr lang="it-IT" sz="1400" i="1" dirty="0" err="1" smtClean="0"/>
              <a:t>translation</a:t>
            </a:r>
            <a:r>
              <a:rPr lang="it-IT" sz="1400" i="1" dirty="0" smtClean="0"/>
              <a:t>,). Roma: Armando Editore. </a:t>
            </a:r>
          </a:p>
          <a:p>
            <a:r>
              <a:rPr lang="en-US" sz="1400" dirty="0" err="1" smtClean="0"/>
              <a:t>Venuti</a:t>
            </a:r>
            <a:r>
              <a:rPr lang="en-US" sz="1400" dirty="0" smtClean="0"/>
              <a:t>, Lawrence (ed.) 2005. </a:t>
            </a:r>
            <a:r>
              <a:rPr lang="en-US" sz="1400" i="1" dirty="0" smtClean="0"/>
              <a:t>The translation studies reader. London-New York: </a:t>
            </a:r>
            <a:r>
              <a:rPr lang="en-US" sz="1400" i="1" dirty="0" err="1" smtClean="0"/>
              <a:t>Routledge</a:t>
            </a:r>
            <a:r>
              <a:rPr lang="en-US" sz="1400" i="1" dirty="0" smtClean="0"/>
              <a:t>. </a:t>
            </a:r>
            <a:endParaRPr lang="it-IT" sz="1400"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274638"/>
            <a:ext cx="5266928" cy="706090"/>
          </a:xfrm>
        </p:spPr>
        <p:txBody>
          <a:bodyPr/>
          <a:lstStyle/>
          <a:p>
            <a:r>
              <a:rPr lang="it-IT" sz="2400" b="1" dirty="0" err="1" smtClean="0">
                <a:solidFill>
                  <a:schemeClr val="accent3"/>
                </a:solidFill>
              </a:rPr>
              <a:t>Jakobson</a:t>
            </a:r>
            <a:r>
              <a:rPr lang="it-IT" sz="2400" b="1" dirty="0" smtClean="0">
                <a:solidFill>
                  <a:schemeClr val="accent3"/>
                </a:solidFill>
              </a:rPr>
              <a:t> – </a:t>
            </a:r>
            <a:r>
              <a:rPr lang="it-IT" sz="2400" b="1" i="1" dirty="0" smtClean="0">
                <a:solidFill>
                  <a:schemeClr val="accent3"/>
                </a:solidFill>
              </a:rPr>
              <a:t>On </a:t>
            </a:r>
            <a:r>
              <a:rPr lang="it-IT" sz="2400" b="1" i="1" dirty="0" err="1" smtClean="0">
                <a:solidFill>
                  <a:schemeClr val="accent3"/>
                </a:solidFill>
              </a:rPr>
              <a:t>Linguistic</a:t>
            </a:r>
            <a:r>
              <a:rPr lang="it-IT" sz="2400" b="1" i="1" dirty="0" smtClean="0">
                <a:solidFill>
                  <a:schemeClr val="accent3"/>
                </a:solidFill>
              </a:rPr>
              <a:t> </a:t>
            </a:r>
            <a:r>
              <a:rPr lang="it-IT" sz="2400" b="1" i="1" dirty="0" err="1" smtClean="0">
                <a:solidFill>
                  <a:schemeClr val="accent3"/>
                </a:solidFill>
              </a:rPr>
              <a:t>Aspects</a:t>
            </a:r>
            <a:r>
              <a:rPr lang="it-IT" sz="2400" b="1" i="1" dirty="0" smtClean="0">
                <a:solidFill>
                  <a:schemeClr val="accent3"/>
                </a:solidFill>
              </a:rPr>
              <a:t> </a:t>
            </a:r>
            <a:r>
              <a:rPr lang="it-IT" sz="2400" b="1" i="1" dirty="0" err="1" smtClean="0">
                <a:solidFill>
                  <a:schemeClr val="accent3"/>
                </a:solidFill>
              </a:rPr>
              <a:t>of</a:t>
            </a:r>
            <a:r>
              <a:rPr lang="it-IT" sz="2400" b="1" i="1" dirty="0" smtClean="0">
                <a:solidFill>
                  <a:schemeClr val="accent3"/>
                </a:solidFill>
              </a:rPr>
              <a:t> </a:t>
            </a:r>
            <a:r>
              <a:rPr lang="it-IT" sz="2400" b="1" i="1" dirty="0" err="1" smtClean="0">
                <a:solidFill>
                  <a:schemeClr val="accent3"/>
                </a:solidFill>
              </a:rPr>
              <a:t>Translation</a:t>
            </a:r>
            <a:r>
              <a:rPr lang="it-IT" sz="2400" b="1" i="1" dirty="0" smtClean="0">
                <a:solidFill>
                  <a:schemeClr val="accent3"/>
                </a:solidFill>
              </a:rPr>
              <a:t> (1959)</a:t>
            </a:r>
            <a:endParaRPr lang="it-IT" sz="2400" b="1" dirty="0">
              <a:solidFill>
                <a:schemeClr val="accent3"/>
              </a:solidFill>
            </a:endParaRPr>
          </a:p>
        </p:txBody>
      </p:sp>
      <p:sp>
        <p:nvSpPr>
          <p:cNvPr id="3" name="Segnaposto contenuto 2"/>
          <p:cNvSpPr>
            <a:spLocks noGrp="1"/>
          </p:cNvSpPr>
          <p:nvPr>
            <p:ph idx="1"/>
          </p:nvPr>
        </p:nvSpPr>
        <p:spPr/>
        <p:txBody>
          <a:bodyPr/>
          <a:lstStyle/>
          <a:p>
            <a:pPr algn="just"/>
            <a:r>
              <a:rPr lang="en-GB" sz="2200" dirty="0" smtClean="0"/>
              <a:t>He identifies three typologies of translation:</a:t>
            </a:r>
          </a:p>
          <a:p>
            <a:pPr lvl="1" algn="just"/>
            <a:r>
              <a:rPr lang="en-GB" sz="2200" u="sng" dirty="0" err="1" smtClean="0"/>
              <a:t>Intralingual</a:t>
            </a:r>
            <a:r>
              <a:rPr lang="en-GB" sz="2200" u="sng" dirty="0" smtClean="0"/>
              <a:t> translation </a:t>
            </a:r>
            <a:r>
              <a:rPr lang="en-GB" sz="2200" dirty="0" smtClean="0"/>
              <a:t>or </a:t>
            </a:r>
            <a:r>
              <a:rPr lang="en-GB" sz="2200" i="1" dirty="0" smtClean="0"/>
              <a:t>rewording</a:t>
            </a:r>
            <a:r>
              <a:rPr lang="en-GB" sz="2200" dirty="0" smtClean="0"/>
              <a:t> is ‘an interpretation of verbal signs by means of other signs in the same language’: for example the translation of </a:t>
            </a:r>
            <a:r>
              <a:rPr lang="en-GB" sz="2200" i="1" dirty="0" smtClean="0"/>
              <a:t>Harry Potter </a:t>
            </a:r>
            <a:r>
              <a:rPr lang="en-GB" sz="2200" dirty="0" smtClean="0"/>
              <a:t>from </a:t>
            </a:r>
            <a:r>
              <a:rPr lang="en-GB" sz="2200" dirty="0" err="1" smtClean="0"/>
              <a:t>BrE</a:t>
            </a:r>
            <a:r>
              <a:rPr lang="en-GB" sz="2200" dirty="0" smtClean="0"/>
              <a:t> to </a:t>
            </a:r>
            <a:r>
              <a:rPr lang="en-GB" sz="2200" dirty="0" err="1" smtClean="0"/>
              <a:t>AmE</a:t>
            </a:r>
            <a:r>
              <a:rPr lang="en-GB" sz="2200" dirty="0" smtClean="0"/>
              <a:t> or the adaptation of classics for children;</a:t>
            </a:r>
          </a:p>
          <a:p>
            <a:pPr lvl="1" algn="just"/>
            <a:r>
              <a:rPr lang="en-GB" sz="2200" u="sng" dirty="0" err="1" smtClean="0"/>
              <a:t>Interlingual</a:t>
            </a:r>
            <a:r>
              <a:rPr lang="en-GB" sz="2200" u="sng" dirty="0" smtClean="0"/>
              <a:t> translation </a:t>
            </a:r>
            <a:r>
              <a:rPr lang="en-GB" sz="2200" dirty="0" smtClean="0"/>
              <a:t>or </a:t>
            </a:r>
            <a:r>
              <a:rPr lang="en-GB" sz="2200" i="1" dirty="0" smtClean="0"/>
              <a:t>translation proper </a:t>
            </a:r>
            <a:r>
              <a:rPr lang="en-GB" sz="2200" dirty="0" smtClean="0"/>
              <a:t>is ‘an interpretation of verbal signs by means of some other language’: a novel written into English and translated into Italian for example;</a:t>
            </a:r>
          </a:p>
          <a:p>
            <a:pPr lvl="1" algn="just"/>
            <a:r>
              <a:rPr lang="en-GB" sz="2200" u="sng" dirty="0" err="1" smtClean="0"/>
              <a:t>Intersemiotic</a:t>
            </a:r>
            <a:r>
              <a:rPr lang="en-GB" sz="2200" u="sng" dirty="0" smtClean="0"/>
              <a:t> translation </a:t>
            </a:r>
            <a:r>
              <a:rPr lang="en-GB" sz="2200" dirty="0" smtClean="0"/>
              <a:t>or </a:t>
            </a:r>
            <a:r>
              <a:rPr lang="en-GB" sz="2200" i="1" dirty="0" smtClean="0"/>
              <a:t>transmutation </a:t>
            </a:r>
            <a:r>
              <a:rPr lang="en-GB" sz="2200" dirty="0" smtClean="0"/>
              <a:t>is ‘an interpretation of verbal signs by means of signs of nonverbal sign systems’: a movie adaptation of a book for example.</a:t>
            </a:r>
          </a:p>
          <a:p>
            <a:pPr lvl="1"/>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03848" y="274638"/>
            <a:ext cx="5482952" cy="706090"/>
          </a:xfrm>
        </p:spPr>
        <p:txBody>
          <a:bodyPr/>
          <a:lstStyle/>
          <a:p>
            <a:r>
              <a:rPr lang="en-GB" sz="2800" b="1" dirty="0" smtClean="0">
                <a:solidFill>
                  <a:schemeClr val="accent3"/>
                </a:solidFill>
              </a:rPr>
              <a:t>What is the role of translation/the translator?</a:t>
            </a:r>
            <a:endParaRPr lang="en-GB" sz="2800" b="1" dirty="0">
              <a:solidFill>
                <a:schemeClr val="accent3"/>
              </a:solidFill>
            </a:endParaRPr>
          </a:p>
        </p:txBody>
      </p:sp>
      <p:sp>
        <p:nvSpPr>
          <p:cNvPr id="3" name="Segnaposto contenuto 2"/>
          <p:cNvSpPr>
            <a:spLocks noGrp="1"/>
          </p:cNvSpPr>
          <p:nvPr>
            <p:ph idx="1"/>
          </p:nvPr>
        </p:nvSpPr>
        <p:spPr/>
        <p:txBody>
          <a:bodyPr/>
          <a:lstStyle/>
          <a:p>
            <a:r>
              <a:rPr lang="en-GB" sz="2400" dirty="0" smtClean="0"/>
              <a:t>According to the vast majority of people translation should aim to equivalence</a:t>
            </a:r>
          </a:p>
          <a:p>
            <a:pPr lvl="1"/>
            <a:r>
              <a:rPr lang="en-GB" sz="2400" dirty="0" smtClean="0"/>
              <a:t>Cicero, </a:t>
            </a:r>
            <a:r>
              <a:rPr lang="en-GB" sz="2400" i="1" dirty="0" smtClean="0"/>
              <a:t>De </a:t>
            </a:r>
            <a:r>
              <a:rPr lang="en-GB" sz="2400" i="1" dirty="0" err="1" smtClean="0"/>
              <a:t>optimo</a:t>
            </a:r>
            <a:r>
              <a:rPr lang="en-GB" sz="2400" i="1" dirty="0" smtClean="0"/>
              <a:t> </a:t>
            </a:r>
            <a:r>
              <a:rPr lang="en-GB" sz="2400" i="1" dirty="0" err="1" smtClean="0"/>
              <a:t>genere</a:t>
            </a:r>
            <a:r>
              <a:rPr lang="en-GB" sz="2400" i="1" dirty="0" smtClean="0"/>
              <a:t> </a:t>
            </a:r>
            <a:r>
              <a:rPr lang="en-GB" sz="2400" i="1" dirty="0" err="1" smtClean="0"/>
              <a:t>oratorum</a:t>
            </a:r>
            <a:r>
              <a:rPr lang="en-GB" sz="2400" dirty="0" smtClean="0"/>
              <a:t> (46 BC): a translator should behave not only as a translator (</a:t>
            </a:r>
            <a:r>
              <a:rPr lang="en-GB" sz="2400" i="1" dirty="0" err="1" smtClean="0"/>
              <a:t>interpretes</a:t>
            </a:r>
            <a:r>
              <a:rPr lang="en-GB" sz="2400" dirty="0" smtClean="0"/>
              <a:t>) but also as a writer (</a:t>
            </a:r>
            <a:r>
              <a:rPr lang="en-GB" sz="2400" i="1" dirty="0" smtClean="0"/>
              <a:t>orator</a:t>
            </a:r>
            <a:r>
              <a:rPr lang="en-GB" sz="2400" dirty="0" smtClean="0"/>
              <a:t>) respecting sentences, words and thoughts of the source text but adapting it to Latin habits</a:t>
            </a:r>
          </a:p>
          <a:p>
            <a:pPr lvl="1"/>
            <a:r>
              <a:rPr lang="en-GB" sz="2400" dirty="0" smtClean="0"/>
              <a:t>Horace, </a:t>
            </a:r>
            <a:r>
              <a:rPr lang="en-GB" sz="2400" i="1" dirty="0" err="1" smtClean="0"/>
              <a:t>Ars</a:t>
            </a:r>
            <a:r>
              <a:rPr lang="en-GB" sz="2400" i="1" dirty="0" smtClean="0"/>
              <a:t> </a:t>
            </a:r>
            <a:r>
              <a:rPr lang="en-GB" sz="2400" i="1" dirty="0" err="1" smtClean="0"/>
              <a:t>Poetica</a:t>
            </a:r>
            <a:r>
              <a:rPr lang="en-GB" sz="2400" i="1" dirty="0" smtClean="0"/>
              <a:t> </a:t>
            </a:r>
            <a:r>
              <a:rPr lang="en-GB" sz="2400" dirty="0" smtClean="0"/>
              <a:t>(10 BC): the poet who resorts to translation should avoid word-for-word rendering and write distinctive poetry</a:t>
            </a:r>
          </a:p>
          <a:p>
            <a:pPr lvl="1"/>
            <a:r>
              <a:rPr lang="en-GB" sz="2400" dirty="0" smtClean="0"/>
              <a:t>Jerome, Bible translation, </a:t>
            </a:r>
            <a:r>
              <a:rPr lang="en-GB" sz="2400" i="1" dirty="0" smtClean="0"/>
              <a:t>Letter to </a:t>
            </a:r>
            <a:r>
              <a:rPr lang="en-GB" sz="2400" i="1" dirty="0" err="1" smtClean="0"/>
              <a:t>Pammachius</a:t>
            </a:r>
            <a:r>
              <a:rPr lang="en-GB" sz="2400" i="1" dirty="0" smtClean="0"/>
              <a:t> </a:t>
            </a:r>
            <a:r>
              <a:rPr lang="en-GB" sz="2400" dirty="0" smtClean="0"/>
              <a:t>(395 AD), underlines the importance of translating not word for word but sense for sense</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03848" y="274638"/>
            <a:ext cx="5482952" cy="706090"/>
          </a:xfrm>
        </p:spPr>
        <p:txBody>
          <a:bodyPr/>
          <a:lstStyle/>
          <a:p>
            <a:r>
              <a:rPr lang="it-IT" sz="2400" b="1" dirty="0" err="1" smtClean="0">
                <a:solidFill>
                  <a:schemeClr val="accent3"/>
                </a:solidFill>
              </a:rPr>
              <a:t>Dryden</a:t>
            </a:r>
            <a:r>
              <a:rPr lang="it-IT" sz="2400" b="1" dirty="0" smtClean="0">
                <a:solidFill>
                  <a:schemeClr val="accent3"/>
                </a:solidFill>
              </a:rPr>
              <a:t>, </a:t>
            </a:r>
            <a:r>
              <a:rPr lang="it-IT" sz="2400" b="1" dirty="0" err="1" smtClean="0">
                <a:solidFill>
                  <a:schemeClr val="accent3"/>
                </a:solidFill>
              </a:rPr>
              <a:t>Scheilermacher</a:t>
            </a:r>
            <a:r>
              <a:rPr lang="it-IT" dirty="0" smtClean="0">
                <a:solidFill>
                  <a:schemeClr val="accent3"/>
                </a:solidFill>
              </a:rPr>
              <a:t> </a:t>
            </a:r>
            <a:endParaRPr lang="it-IT" dirty="0">
              <a:solidFill>
                <a:schemeClr val="accent3"/>
              </a:solidFill>
            </a:endParaRPr>
          </a:p>
        </p:txBody>
      </p:sp>
      <p:sp>
        <p:nvSpPr>
          <p:cNvPr id="3" name="Segnaposto contenuto 2"/>
          <p:cNvSpPr>
            <a:spLocks noGrp="1"/>
          </p:cNvSpPr>
          <p:nvPr>
            <p:ph idx="1"/>
          </p:nvPr>
        </p:nvSpPr>
        <p:spPr/>
        <p:txBody>
          <a:bodyPr/>
          <a:lstStyle/>
          <a:p>
            <a:r>
              <a:rPr lang="en-GB" sz="2200" dirty="0" smtClean="0"/>
              <a:t>Dryden (1631-1700) classifies three types of translation</a:t>
            </a:r>
          </a:p>
          <a:p>
            <a:pPr lvl="1"/>
            <a:r>
              <a:rPr lang="en-GB" sz="2200" u="sng" dirty="0" err="1" smtClean="0"/>
              <a:t>Metaphrase</a:t>
            </a:r>
            <a:r>
              <a:rPr lang="en-GB" sz="2200" dirty="0" smtClean="0"/>
              <a:t>, word-for-word</a:t>
            </a:r>
          </a:p>
          <a:p>
            <a:pPr lvl="1"/>
            <a:r>
              <a:rPr lang="en-GB" sz="2200" u="sng" dirty="0" smtClean="0"/>
              <a:t>Paraphrase</a:t>
            </a:r>
            <a:r>
              <a:rPr lang="en-GB" sz="2200" dirty="0" smtClean="0"/>
              <a:t>, the focus is on the author of the source text and the meaning</a:t>
            </a:r>
          </a:p>
          <a:p>
            <a:pPr lvl="1"/>
            <a:r>
              <a:rPr lang="en-GB" sz="2200" u="sng" dirty="0" smtClean="0"/>
              <a:t>Imitation</a:t>
            </a:r>
            <a:r>
              <a:rPr lang="en-GB" sz="2200" dirty="0" smtClean="0"/>
              <a:t>, a sort of free translation for the sake of the target audience’s needs </a:t>
            </a:r>
          </a:p>
          <a:p>
            <a:r>
              <a:rPr lang="en-GB" sz="2200" dirty="0" smtClean="0"/>
              <a:t>Schleiermacher, </a:t>
            </a:r>
            <a:r>
              <a:rPr lang="en-GB" sz="2200" i="1" dirty="0" smtClean="0"/>
              <a:t>On the Different Methods of Translating</a:t>
            </a:r>
            <a:r>
              <a:rPr lang="en-GB" sz="2200" dirty="0" smtClean="0"/>
              <a:t> (1813)</a:t>
            </a:r>
          </a:p>
          <a:p>
            <a:pPr lvl="1"/>
            <a:r>
              <a:rPr lang="en-GB" sz="2200" dirty="0" smtClean="0"/>
              <a:t>Translation can bring the reader to the writer </a:t>
            </a:r>
          </a:p>
          <a:p>
            <a:pPr lvl="1"/>
            <a:r>
              <a:rPr lang="en-GB" sz="2200" dirty="0" smtClean="0"/>
              <a:t>Translation can bring the writer to the reader</a:t>
            </a:r>
          </a:p>
          <a:p>
            <a:pPr lvl="1"/>
            <a:endParaRPr lang="en-GB" sz="2200" dirty="0" smtClean="0"/>
          </a:p>
          <a:p>
            <a:pPr>
              <a:buNone/>
            </a:pPr>
            <a:r>
              <a:rPr lang="en-GB" sz="2200" dirty="0" smtClean="0">
                <a:sym typeface="Wingdings" pitchFamily="2" charset="2"/>
              </a:rPr>
              <a:t> This discussion continues about the role of translation continues </a:t>
            </a:r>
            <a:r>
              <a:rPr lang="en-GB" sz="2200" u="sng" dirty="0" smtClean="0">
                <a:sym typeface="Wingdings" pitchFamily="2" charset="2"/>
              </a:rPr>
              <a:t>today</a:t>
            </a:r>
            <a:r>
              <a:rPr lang="en-GB" sz="2200" u="sng" dirty="0" smtClean="0"/>
              <a:t> </a:t>
            </a:r>
          </a:p>
          <a:p>
            <a:endParaRPr lang="it-IT" dirty="0" smtClean="0"/>
          </a:p>
          <a:p>
            <a:endParaRPr lang="it-IT" dirty="0" smtClean="0"/>
          </a:p>
          <a:p>
            <a:pPr lvl="1"/>
            <a:endParaRPr lang="it-IT" dirty="0" smtClean="0"/>
          </a:p>
          <a:p>
            <a:endParaRPr lang="it-IT" dirty="0" smtClean="0"/>
          </a:p>
          <a:p>
            <a:pPr lvl="1"/>
            <a:endParaRPr lang="it-I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35896" y="188640"/>
            <a:ext cx="4978896" cy="562074"/>
          </a:xfrm>
        </p:spPr>
        <p:txBody>
          <a:bodyPr/>
          <a:lstStyle/>
          <a:p>
            <a:r>
              <a:rPr lang="it-IT" sz="2800" b="1" dirty="0" err="1" smtClean="0">
                <a:solidFill>
                  <a:schemeClr val="accent3"/>
                </a:solidFill>
              </a:rPr>
              <a:t>Equivalence</a:t>
            </a:r>
            <a:r>
              <a:rPr lang="it-IT" sz="2800" b="1" dirty="0" smtClean="0">
                <a:solidFill>
                  <a:schemeClr val="accent3"/>
                </a:solidFill>
              </a:rPr>
              <a:t> in </a:t>
            </a:r>
            <a:r>
              <a:rPr lang="it-IT" sz="2800" b="1" dirty="0" err="1" smtClean="0">
                <a:solidFill>
                  <a:schemeClr val="accent3"/>
                </a:solidFill>
              </a:rPr>
              <a:t>difference</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sz="2800" dirty="0" smtClean="0"/>
              <a:t>According to </a:t>
            </a:r>
            <a:r>
              <a:rPr lang="en-GB" sz="2800" dirty="0" err="1" smtClean="0"/>
              <a:t>Jakobson</a:t>
            </a:r>
            <a:r>
              <a:rPr lang="en-GB" sz="2800" dirty="0" smtClean="0"/>
              <a:t> (1953):</a:t>
            </a:r>
          </a:p>
          <a:p>
            <a:pPr>
              <a:buNone/>
            </a:pPr>
            <a:r>
              <a:rPr lang="en-GB" sz="2800" dirty="0" smtClean="0"/>
              <a:t>‘Languages differ essentially in what they </a:t>
            </a:r>
            <a:r>
              <a:rPr lang="en-GB" sz="2800" i="1" dirty="0" smtClean="0"/>
              <a:t>must </a:t>
            </a:r>
            <a:r>
              <a:rPr lang="en-GB" sz="2800" dirty="0" smtClean="0"/>
              <a:t>convey and not in what they </a:t>
            </a:r>
            <a:r>
              <a:rPr lang="en-GB" sz="2800" i="1" dirty="0" smtClean="0"/>
              <a:t>may </a:t>
            </a:r>
            <a:r>
              <a:rPr lang="en-GB" sz="2800" dirty="0" smtClean="0"/>
              <a:t>convey’.</a:t>
            </a:r>
          </a:p>
          <a:p>
            <a:pPr>
              <a:buNone/>
            </a:pPr>
            <a:r>
              <a:rPr lang="en-GB" sz="2800" dirty="0" smtClean="0"/>
              <a:t>‘Equivalence in difference is the cardinal problem of language and the pivotal concern of linguistics.’</a:t>
            </a:r>
          </a:p>
          <a:p>
            <a:pPr>
              <a:buNone/>
            </a:pPr>
            <a:endParaRPr lang="en-GB" sz="2800" dirty="0" smtClean="0"/>
          </a:p>
          <a:p>
            <a:pPr>
              <a:buNone/>
            </a:pPr>
            <a:r>
              <a:rPr lang="en-GB" sz="2800" dirty="0" smtClean="0">
                <a:sym typeface="Wingdings" pitchFamily="2" charset="2"/>
              </a:rPr>
              <a:t> Translation is always possible </a:t>
            </a:r>
            <a:endParaRPr lang="en-GB" sz="2800" dirty="0" smtClean="0"/>
          </a:p>
          <a:p>
            <a:pPr>
              <a:buNone/>
            </a:pPr>
            <a:endParaRPr lang="it-I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778098"/>
          </a:xfrm>
        </p:spPr>
        <p:txBody>
          <a:bodyPr/>
          <a:lstStyle/>
          <a:p>
            <a:r>
              <a:rPr lang="it-IT" sz="2800" b="1" dirty="0" err="1" smtClean="0">
                <a:solidFill>
                  <a:schemeClr val="accent3"/>
                </a:solidFill>
              </a:rPr>
              <a:t>But</a:t>
            </a:r>
            <a:r>
              <a:rPr lang="it-IT" sz="2800" b="1" dirty="0" smtClean="0">
                <a:solidFill>
                  <a:schemeClr val="accent3"/>
                </a:solidFill>
              </a:rPr>
              <a:t> </a:t>
            </a:r>
            <a:r>
              <a:rPr lang="it-IT" sz="2800" b="1" dirty="0" err="1" smtClean="0">
                <a:solidFill>
                  <a:schemeClr val="accent3"/>
                </a:solidFill>
              </a:rPr>
              <a:t>what</a:t>
            </a:r>
            <a:r>
              <a:rPr lang="it-IT" sz="2800" b="1" dirty="0" smtClean="0">
                <a:solidFill>
                  <a:schemeClr val="accent3"/>
                </a:solidFill>
              </a:rPr>
              <a:t> </a:t>
            </a:r>
            <a:r>
              <a:rPr lang="it-IT" sz="2800" b="1" dirty="0" err="1" smtClean="0">
                <a:solidFill>
                  <a:schemeClr val="accent3"/>
                </a:solidFill>
              </a:rPr>
              <a:t>is</a:t>
            </a:r>
            <a:r>
              <a:rPr lang="it-IT" sz="2800" b="1" dirty="0" smtClean="0">
                <a:solidFill>
                  <a:schemeClr val="accent3"/>
                </a:solidFill>
              </a:rPr>
              <a:t> </a:t>
            </a:r>
            <a:r>
              <a:rPr lang="it-IT" sz="2800" b="1" dirty="0" err="1" smtClean="0">
                <a:solidFill>
                  <a:schemeClr val="accent3"/>
                </a:solidFill>
              </a:rPr>
              <a:t>equivalence</a:t>
            </a:r>
            <a:r>
              <a:rPr lang="it-IT" sz="2800" b="1" dirty="0" smtClean="0">
                <a:solidFill>
                  <a:schemeClr val="accent3"/>
                </a:solidFill>
              </a:rPr>
              <a:t>?</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dirty="0" err="1" smtClean="0"/>
              <a:t>Nida</a:t>
            </a:r>
            <a:r>
              <a:rPr lang="en-GB" dirty="0" smtClean="0"/>
              <a:t> (1964):</a:t>
            </a:r>
          </a:p>
          <a:p>
            <a:pPr lvl="1"/>
            <a:r>
              <a:rPr lang="en-GB" u="sng" dirty="0" smtClean="0"/>
              <a:t>Formal equivalence </a:t>
            </a:r>
            <a:r>
              <a:rPr lang="en-GB" dirty="0" smtClean="0"/>
              <a:t>‘focuses the attention on the message itself, in both form and content’</a:t>
            </a:r>
          </a:p>
          <a:p>
            <a:pPr lvl="1"/>
            <a:r>
              <a:rPr lang="en-GB" u="sng" dirty="0" smtClean="0"/>
              <a:t>Dynamic equivalence </a:t>
            </a:r>
            <a:r>
              <a:rPr lang="en-GB" dirty="0" smtClean="0"/>
              <a:t>‘aims at complete naturalness of expression and tries to relate the receptor to modes of behaviour relevant within the context of his own </a:t>
            </a:r>
            <a:r>
              <a:rPr lang="en-GB" u="sng" dirty="0" smtClean="0"/>
              <a:t>culture</a:t>
            </a:r>
            <a:r>
              <a:rPr lang="en-GB"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1880" y="274638"/>
            <a:ext cx="5194920" cy="634082"/>
          </a:xfrm>
        </p:spPr>
        <p:txBody>
          <a:bodyPr/>
          <a:lstStyle/>
          <a:p>
            <a:r>
              <a:rPr lang="it-IT" sz="2800" b="1" dirty="0" smtClean="0">
                <a:solidFill>
                  <a:schemeClr val="accent3"/>
                </a:solidFill>
              </a:rPr>
              <a:t>The </a:t>
            </a:r>
            <a:r>
              <a:rPr lang="it-IT" sz="2800" b="1" dirty="0" err="1" smtClean="0">
                <a:solidFill>
                  <a:schemeClr val="accent3"/>
                </a:solidFill>
              </a:rPr>
              <a:t>study</a:t>
            </a:r>
            <a:r>
              <a:rPr lang="it-IT" sz="2800" b="1" dirty="0" smtClean="0">
                <a:solidFill>
                  <a:schemeClr val="accent3"/>
                </a:solidFill>
              </a:rPr>
              <a:t> </a:t>
            </a:r>
            <a:r>
              <a:rPr lang="it-IT" sz="2800" b="1" dirty="0" err="1" smtClean="0">
                <a:solidFill>
                  <a:schemeClr val="accent3"/>
                </a:solidFill>
              </a:rPr>
              <a:t>of</a:t>
            </a:r>
            <a:r>
              <a:rPr lang="it-IT" sz="2800" b="1" dirty="0" smtClean="0">
                <a:solidFill>
                  <a:schemeClr val="accent3"/>
                </a:solidFill>
              </a:rPr>
              <a:t> </a:t>
            </a:r>
            <a:r>
              <a:rPr lang="it-IT" sz="2800" b="1" dirty="0" err="1" smtClean="0">
                <a:solidFill>
                  <a:schemeClr val="accent3"/>
                </a:solidFill>
              </a:rPr>
              <a:t>translation</a:t>
            </a:r>
            <a:endParaRPr lang="it-IT" sz="2800" b="1" dirty="0">
              <a:solidFill>
                <a:schemeClr val="accent3"/>
              </a:solidFill>
            </a:endParaRPr>
          </a:p>
        </p:txBody>
      </p:sp>
      <p:sp>
        <p:nvSpPr>
          <p:cNvPr id="3" name="Segnaposto contenuto 2"/>
          <p:cNvSpPr>
            <a:spLocks noGrp="1"/>
          </p:cNvSpPr>
          <p:nvPr>
            <p:ph idx="1"/>
          </p:nvPr>
        </p:nvSpPr>
        <p:spPr/>
        <p:txBody>
          <a:bodyPr/>
          <a:lstStyle/>
          <a:p>
            <a:r>
              <a:rPr lang="en-GB" dirty="0" smtClean="0"/>
              <a:t>For a long time translation studied by:</a:t>
            </a:r>
          </a:p>
          <a:p>
            <a:pPr lvl="1"/>
            <a:r>
              <a:rPr lang="en-GB" dirty="0" smtClean="0"/>
              <a:t>Linguistics</a:t>
            </a:r>
          </a:p>
          <a:p>
            <a:pPr lvl="1"/>
            <a:r>
              <a:rPr lang="en-GB" dirty="0" smtClean="0"/>
              <a:t>Comparative literature</a:t>
            </a:r>
          </a:p>
          <a:p>
            <a:pPr lvl="1"/>
            <a:r>
              <a:rPr lang="en-GB" dirty="0" smtClean="0"/>
              <a:t>Translators </a:t>
            </a:r>
          </a:p>
          <a:p>
            <a:pPr lvl="1"/>
            <a:endParaRPr lang="en-GB" dirty="0" smtClean="0"/>
          </a:p>
          <a:p>
            <a:r>
              <a:rPr lang="en-GB" dirty="0" smtClean="0"/>
              <a:t>Pivotal year: 1972 – Third Congress on Applied Linguistics – Copenhagen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Tema di Office">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7796</TotalTime>
  <Words>2904</Words>
  <Application>Microsoft Office PowerPoint</Application>
  <PresentationFormat>Presentazione su schermo (4:3)</PresentationFormat>
  <Paragraphs>197</Paragraphs>
  <Slides>38</Slides>
  <Notes>0</Notes>
  <HiddenSlides>0</HiddenSlides>
  <MMClips>0</MMClips>
  <ScaleCrop>false</ScaleCrop>
  <HeadingPairs>
    <vt:vector size="6" baseType="variant">
      <vt:variant>
        <vt:lpstr>Tema</vt:lpstr>
      </vt:variant>
      <vt:variant>
        <vt:i4>1</vt:i4>
      </vt:variant>
      <vt:variant>
        <vt:lpstr>Titoli diapositive</vt:lpstr>
      </vt:variant>
      <vt:variant>
        <vt:i4>38</vt:i4>
      </vt:variant>
      <vt:variant>
        <vt:lpstr>Presentazioni personalizzate</vt:lpstr>
      </vt:variant>
      <vt:variant>
        <vt:i4>1</vt:i4>
      </vt:variant>
    </vt:vector>
  </HeadingPairs>
  <TitlesOfParts>
    <vt:vector size="40" baseType="lpstr">
      <vt:lpstr>2_Tema di Office</vt:lpstr>
      <vt:lpstr>The Cultural Turn in Translation Studies  </vt:lpstr>
      <vt:lpstr>Outline</vt:lpstr>
      <vt:lpstr>What is translation?</vt:lpstr>
      <vt:lpstr>Jakobson – On Linguistic Aspects of Translation (1959)</vt:lpstr>
      <vt:lpstr>What is the role of translation/the translator?</vt:lpstr>
      <vt:lpstr>Dryden, Scheilermacher </vt:lpstr>
      <vt:lpstr>Equivalence in difference</vt:lpstr>
      <vt:lpstr>But what is equivalence?</vt:lpstr>
      <vt:lpstr>The study of translation</vt:lpstr>
      <vt:lpstr>A new discipline: Translation Studies</vt:lpstr>
      <vt:lpstr>Descriptive Translation Studies</vt:lpstr>
      <vt:lpstr>Theoretical Translation Studies</vt:lpstr>
      <vt:lpstr>Applied Translation Studies</vt:lpstr>
      <vt:lpstr>A visual map</vt:lpstr>
      <vt:lpstr>The Polysystem Theory</vt:lpstr>
      <vt:lpstr>The Polysystem Theory (2) </vt:lpstr>
      <vt:lpstr>Cultural Systems</vt:lpstr>
      <vt:lpstr>The Manipulation School</vt:lpstr>
      <vt:lpstr>The Manipulation School (2)</vt:lpstr>
      <vt:lpstr>The receiving cultural system </vt:lpstr>
      <vt:lpstr>The Cultural Turn in Translation Studies </vt:lpstr>
      <vt:lpstr>Context of Situation and Context of Culture </vt:lpstr>
      <vt:lpstr>Context of culture</vt:lpstr>
      <vt:lpstr>Translation Studies and Cultural studies</vt:lpstr>
      <vt:lpstr>André Lefevere</vt:lpstr>
      <vt:lpstr>Specialists and Patronage</vt:lpstr>
      <vt:lpstr>Lawrence Venuti</vt:lpstr>
      <vt:lpstr>Implications for translation</vt:lpstr>
      <vt:lpstr>Practical implications</vt:lpstr>
      <vt:lpstr>Text one</vt:lpstr>
      <vt:lpstr>Analysis</vt:lpstr>
      <vt:lpstr>Text two</vt:lpstr>
      <vt:lpstr>Analysis</vt:lpstr>
      <vt:lpstr>The importance of time</vt:lpstr>
      <vt:lpstr>Some translation practice</vt:lpstr>
      <vt:lpstr>Question time</vt:lpstr>
      <vt:lpstr>Diapositiva 37</vt:lpstr>
      <vt:lpstr>References</vt:lpstr>
      <vt:lpstr>Presentazione personalizzata 1</vt:lpstr>
    </vt:vector>
  </TitlesOfParts>
  <Company>Y2K Communication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Paolo Cattaneo</dc:creator>
  <cp:lastModifiedBy>LA</cp:lastModifiedBy>
  <cp:revision>540</cp:revision>
  <dcterms:created xsi:type="dcterms:W3CDTF">2010-12-23T08:33:36Z</dcterms:created>
  <dcterms:modified xsi:type="dcterms:W3CDTF">2019-12-17T21:15:54Z</dcterms:modified>
</cp:coreProperties>
</file>